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9" r:id="rId3"/>
    <p:sldId id="269" r:id="rId4"/>
    <p:sldId id="270" r:id="rId5"/>
    <p:sldId id="271" r:id="rId6"/>
    <p:sldId id="265" r:id="rId7"/>
    <p:sldId id="267" r:id="rId8"/>
    <p:sldId id="268" r:id="rId9"/>
    <p:sldId id="272" r:id="rId10"/>
    <p:sldId id="273"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3" d="100"/>
          <a:sy n="73" d="100"/>
        </p:scale>
        <p:origin x="624" y="72"/>
      </p:cViewPr>
      <p:guideLst/>
    </p:cSldViewPr>
  </p:slideViewPr>
  <p:notesTextViewPr>
    <p:cViewPr>
      <p:scale>
        <a:sx n="1" d="1"/>
        <a:sy n="1" d="1"/>
      </p:scale>
      <p:origin x="0" y="0"/>
    </p:cViewPr>
  </p:notesTextViewPr>
  <p:sorterViewPr>
    <p:cViewPr>
      <p:scale>
        <a:sx n="100" d="100"/>
        <a:sy n="100" d="100"/>
      </p:scale>
      <p:origin x="0" y="-12"/>
    </p:cViewPr>
  </p:sorterViewPr>
  <p:notesViewPr>
    <p:cSldViewPr snapToGrid="0">
      <p:cViewPr>
        <p:scale>
          <a:sx n="90" d="100"/>
          <a:sy n="90" d="100"/>
        </p:scale>
        <p:origin x="2112" y="-19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se Mellema - Peper" userId="S::wbk.peper@noorderpoort.nl::57caa5ec-9410-4f29-bb21-c8ada9dc1e25" providerId="AD" clId="Web-{00577E96-BD59-FD20-4D64-BAF9A484A254}"/>
    <pc:docChg chg="modSld">
      <pc:chgData name="Ilse Mellema - Peper" userId="S::wbk.peper@noorderpoort.nl::57caa5ec-9410-4f29-bb21-c8ada9dc1e25" providerId="AD" clId="Web-{00577E96-BD59-FD20-4D64-BAF9A484A254}" dt="2018-09-24T06:48:13.930" v="80"/>
      <pc:docMkLst>
        <pc:docMk/>
      </pc:docMkLst>
      <pc:sldChg chg="modSp addAnim delAnim modAnim">
        <pc:chgData name="Ilse Mellema - Peper" userId="S::wbk.peper@noorderpoort.nl::57caa5ec-9410-4f29-bb21-c8ada9dc1e25" providerId="AD" clId="Web-{00577E96-BD59-FD20-4D64-BAF9A484A254}" dt="2018-09-24T06:48:13.930" v="80"/>
        <pc:sldMkLst>
          <pc:docMk/>
          <pc:sldMk cId="3830755378" sldId="259"/>
        </pc:sldMkLst>
        <pc:spChg chg="mod">
          <ac:chgData name="Ilse Mellema - Peper" userId="S::wbk.peper@noorderpoort.nl::57caa5ec-9410-4f29-bb21-c8ada9dc1e25" providerId="AD" clId="Web-{00577E96-BD59-FD20-4D64-BAF9A484A254}" dt="2018-09-24T06:47:30.506" v="72" actId="20577"/>
          <ac:spMkLst>
            <pc:docMk/>
            <pc:sldMk cId="3830755378" sldId="259"/>
            <ac:spMk id="3" creationId="{00000000-0000-0000-0000-000000000000}"/>
          </ac:spMkLst>
        </pc:spChg>
      </pc:sldChg>
    </pc:docChg>
  </pc:docChgLst>
  <pc:docChgLst>
    <pc:chgData name="Ilse Mellema - Peper" userId="S::wbk.peper@noorderpoort.nl::57caa5ec-9410-4f29-bb21-c8ada9dc1e25" providerId="AD" clId="Web-{72AA01B8-B282-E617-D57C-27CE1CC1CD7B}"/>
    <pc:docChg chg="modSld">
      <pc:chgData name="Ilse Mellema - Peper" userId="S::wbk.peper@noorderpoort.nl::57caa5ec-9410-4f29-bb21-c8ada9dc1e25" providerId="AD" clId="Web-{72AA01B8-B282-E617-D57C-27CE1CC1CD7B}" dt="2018-09-22T20:23:29.254" v="14"/>
      <pc:docMkLst>
        <pc:docMk/>
      </pc:docMkLst>
      <pc:sldChg chg="modNotes">
        <pc:chgData name="Ilse Mellema - Peper" userId="S::wbk.peper@noorderpoort.nl::57caa5ec-9410-4f29-bb21-c8ada9dc1e25" providerId="AD" clId="Web-{72AA01B8-B282-E617-D57C-27CE1CC1CD7B}" dt="2018-09-22T20:23:29.254" v="14"/>
        <pc:sldMkLst>
          <pc:docMk/>
          <pc:sldMk cId="838535939" sldId="271"/>
        </pc:sldMkLst>
      </pc:sldChg>
    </pc:docChg>
  </pc:docChgLst>
  <pc:docChgLst>
    <pc:chgData name="Ilse Mellema - Peper" userId="S::wbk.peper@noorderpoort.nl::57caa5ec-9410-4f29-bb21-c8ada9dc1e25" providerId="AD" clId="Web-{8CBF895E-D270-94C4-08E2-9F9C8F9D5D23}"/>
    <pc:docChg chg="modSld">
      <pc:chgData name="Ilse Mellema - Peper" userId="S::wbk.peper@noorderpoort.nl::57caa5ec-9410-4f29-bb21-c8ada9dc1e25" providerId="AD" clId="Web-{8CBF895E-D270-94C4-08E2-9F9C8F9D5D23}" dt="2018-09-22T15:39:18.440" v="105"/>
      <pc:docMkLst>
        <pc:docMk/>
      </pc:docMkLst>
      <pc:sldChg chg="modSp modNotes">
        <pc:chgData name="Ilse Mellema - Peper" userId="S::wbk.peper@noorderpoort.nl::57caa5ec-9410-4f29-bb21-c8ada9dc1e25" providerId="AD" clId="Web-{8CBF895E-D270-94C4-08E2-9F9C8F9D5D23}" dt="2018-09-22T15:39:18.440" v="105"/>
        <pc:sldMkLst>
          <pc:docMk/>
          <pc:sldMk cId="1664628193" sldId="265"/>
        </pc:sldMkLst>
        <pc:spChg chg="mod">
          <ac:chgData name="Ilse Mellema - Peper" userId="S::wbk.peper@noorderpoort.nl::57caa5ec-9410-4f29-bb21-c8ada9dc1e25" providerId="AD" clId="Web-{8CBF895E-D270-94C4-08E2-9F9C8F9D5D23}" dt="2018-09-22T15:34:01.717" v="86" actId="14100"/>
          <ac:spMkLst>
            <pc:docMk/>
            <pc:sldMk cId="1664628193" sldId="265"/>
            <ac:spMk id="3" creationId="{00000000-0000-0000-0000-000000000000}"/>
          </ac:spMkLst>
        </pc:spChg>
      </pc:sldChg>
      <pc:sldChg chg="modNotes">
        <pc:chgData name="Ilse Mellema - Peper" userId="S::wbk.peper@noorderpoort.nl::57caa5ec-9410-4f29-bb21-c8ada9dc1e25" providerId="AD" clId="Web-{8CBF895E-D270-94C4-08E2-9F9C8F9D5D23}" dt="2018-09-22T15:28:53.796" v="11"/>
        <pc:sldMkLst>
          <pc:docMk/>
          <pc:sldMk cId="2307335001" sldId="270"/>
        </pc:sldMkLst>
      </pc:sldChg>
    </pc:docChg>
  </pc:docChgLst>
  <pc:docChgLst>
    <pc:chgData name="Ilse Mellema - Peper" userId="S::wbk.peper@noorderpoort.nl::57caa5ec-9410-4f29-bb21-c8ada9dc1e25" providerId="AD" clId="Web-{75DB7E0B-547D-6D55-417A-C4FC7FCADD8C}"/>
    <pc:docChg chg="modSld">
      <pc:chgData name="Ilse Mellema - Peper" userId="S::wbk.peper@noorderpoort.nl::57caa5ec-9410-4f29-bb21-c8ada9dc1e25" providerId="AD" clId="Web-{75DB7E0B-547D-6D55-417A-C4FC7FCADD8C}" dt="2018-09-22T15:45:23.572" v="78"/>
      <pc:docMkLst>
        <pc:docMk/>
      </pc:docMkLst>
      <pc:sldChg chg="modSp modNotes">
        <pc:chgData name="Ilse Mellema - Peper" userId="S::wbk.peper@noorderpoort.nl::57caa5ec-9410-4f29-bb21-c8ada9dc1e25" providerId="AD" clId="Web-{75DB7E0B-547D-6D55-417A-C4FC7FCADD8C}" dt="2018-09-22T15:45:23.572" v="78"/>
        <pc:sldMkLst>
          <pc:docMk/>
          <pc:sldMk cId="1664628193" sldId="265"/>
        </pc:sldMkLst>
        <pc:spChg chg="mod">
          <ac:chgData name="Ilse Mellema - Peper" userId="S::wbk.peper@noorderpoort.nl::57caa5ec-9410-4f29-bb21-c8ada9dc1e25" providerId="AD" clId="Web-{75DB7E0B-547D-6D55-417A-C4FC7FCADD8C}" dt="2018-09-22T15:42:54.773" v="72" actId="20577"/>
          <ac:spMkLst>
            <pc:docMk/>
            <pc:sldMk cId="1664628193" sldId="265"/>
            <ac:spMk id="3" creationId="{00000000-0000-0000-0000-000000000000}"/>
          </ac:spMkLst>
        </pc:spChg>
      </pc:sldChg>
    </pc:docChg>
  </pc:docChgLst>
  <pc:docChgLst>
    <pc:chgData name="Ilse Mellema - Peper" userId="S::wbk.peper@noorderpoort.nl::57caa5ec-9410-4f29-bb21-c8ada9dc1e25" providerId="AD" clId="Web-{D36DE64A-E458-459A-BEE2-A28D30674B34}"/>
    <pc:docChg chg="modSld">
      <pc:chgData name="Ilse Mellema - Peper" userId="S::wbk.peper@noorderpoort.nl::57caa5ec-9410-4f29-bb21-c8ada9dc1e25" providerId="AD" clId="Web-{D36DE64A-E458-459A-BEE2-A28D30674B34}" dt="2019-01-19T16:12:56.557" v="51"/>
      <pc:docMkLst>
        <pc:docMk/>
      </pc:docMkLst>
      <pc:sldChg chg="modNotes">
        <pc:chgData name="Ilse Mellema - Peper" userId="S::wbk.peper@noorderpoort.nl::57caa5ec-9410-4f29-bb21-c8ada9dc1e25" providerId="AD" clId="Web-{D36DE64A-E458-459A-BEE2-A28D30674B34}" dt="2019-01-19T16:12:56.557" v="51"/>
        <pc:sldMkLst>
          <pc:docMk/>
          <pc:sldMk cId="3620025704" sldId="2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9E168-F63A-4BEE-B658-F936D6ED03EF}" type="datetimeFigureOut">
              <a:rPr lang="nl-NL" smtClean="0"/>
              <a:t>19-1-2019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D9A13-A7BB-4D3B-BDA0-0B91F7CDD02F}" type="slidenum">
              <a:rPr lang="nl-NL" smtClean="0"/>
              <a:t>‹nr.›</a:t>
            </a:fld>
            <a:endParaRPr lang="nl-NL"/>
          </a:p>
        </p:txBody>
      </p:sp>
    </p:spTree>
    <p:extLst>
      <p:ext uri="{BB962C8B-B14F-4D97-AF65-F5344CB8AC3E}">
        <p14:creationId xmlns:p14="http://schemas.microsoft.com/office/powerpoint/2010/main" val="2654822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1</a:t>
            </a:fld>
            <a:endParaRPr lang="nl-NL"/>
          </a:p>
        </p:txBody>
      </p:sp>
    </p:spTree>
    <p:extLst>
      <p:ext uri="{BB962C8B-B14F-4D97-AF65-F5344CB8AC3E}">
        <p14:creationId xmlns:p14="http://schemas.microsoft.com/office/powerpoint/2010/main" val="865309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cs typeface="Calibri"/>
              </a:rPr>
              <a:t>Kijk voor de werkinstructie om in te loggen in deze </a:t>
            </a:r>
            <a:r>
              <a:rPr lang="nl-NL" dirty="0" err="1">
                <a:cs typeface="Calibri"/>
              </a:rPr>
              <a:t>Kahoot</a:t>
            </a:r>
            <a:r>
              <a:rPr lang="nl-NL" dirty="0">
                <a:cs typeface="Calibri"/>
              </a:rPr>
              <a:t> op het </a:t>
            </a:r>
            <a:r>
              <a:rPr lang="nl-NL" dirty="0" err="1">
                <a:cs typeface="Calibri"/>
              </a:rPr>
              <a:t>wordbestand</a:t>
            </a:r>
            <a:r>
              <a:rPr lang="nl-NL" dirty="0">
                <a:cs typeface="Calibri"/>
              </a:rPr>
              <a:t> op de account van alle cohorten. </a:t>
            </a:r>
            <a:endParaRPr lang="nl-NL">
              <a:cs typeface="Calibri"/>
            </a:endParaRPr>
          </a:p>
          <a:p>
            <a:r>
              <a:rPr lang="nl-NL" dirty="0">
                <a:cs typeface="Calibri"/>
              </a:rPr>
              <a:t>Dit bestand heet: Inloggen </a:t>
            </a:r>
            <a:r>
              <a:rPr lang="nl-NL" dirty="0" err="1">
                <a:cs typeface="Calibri"/>
              </a:rPr>
              <a:t>Kahoot</a:t>
            </a:r>
            <a:r>
              <a:rPr lang="nl-NL" dirty="0">
                <a:cs typeface="Calibri"/>
              </a:rPr>
              <a:t> </a:t>
            </a:r>
            <a:r>
              <a:rPr lang="nl-NL" dirty="0" err="1">
                <a:cs typeface="Calibri"/>
              </a:rPr>
              <a:t>Sieger</a:t>
            </a:r>
            <a:r>
              <a:rPr lang="nl-NL" dirty="0">
                <a:cs typeface="Calibri"/>
              </a:rPr>
              <a:t> </a:t>
            </a:r>
            <a:r>
              <a:rPr lang="nl-NL" dirty="0" err="1">
                <a:cs typeface="Calibri"/>
              </a:rPr>
              <a:t>Rinzema</a:t>
            </a:r>
            <a:r>
              <a:rPr lang="nl-NL" dirty="0">
                <a:cs typeface="Calibri"/>
              </a:rPr>
              <a:t> </a:t>
            </a:r>
          </a:p>
          <a:p>
            <a:endParaRPr lang="nl-NL" dirty="0"/>
          </a:p>
          <a:p>
            <a:r>
              <a:rPr lang="nl-NL" dirty="0"/>
              <a:t>Vanaf vraag 11 hebben de studenten de theorie nog niet gehad. Maar met logisch nadenken komen ze een heel eind. </a:t>
            </a:r>
            <a:endParaRPr lang="nl-NL" dirty="0">
              <a:cs typeface="Calibri"/>
            </a:endParaRPr>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10</a:t>
            </a:fld>
            <a:endParaRPr lang="nl-NL"/>
          </a:p>
        </p:txBody>
      </p:sp>
    </p:spTree>
    <p:extLst>
      <p:ext uri="{BB962C8B-B14F-4D97-AF65-F5344CB8AC3E}">
        <p14:creationId xmlns:p14="http://schemas.microsoft.com/office/powerpoint/2010/main" val="1595391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11</a:t>
            </a:fld>
            <a:endParaRPr lang="nl-NL"/>
          </a:p>
        </p:txBody>
      </p:sp>
    </p:spTree>
    <p:extLst>
      <p:ext uri="{BB962C8B-B14F-4D97-AF65-F5344CB8AC3E}">
        <p14:creationId xmlns:p14="http://schemas.microsoft.com/office/powerpoint/2010/main" val="1370014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Vraag:</a:t>
            </a:r>
          </a:p>
          <a:p>
            <a:r>
              <a:rPr lang="nl-NL" dirty="0"/>
              <a:t>Wie kan iets zeggen over de functie van het skelet en de spieren?</a:t>
            </a:r>
          </a:p>
          <a:p>
            <a:endParaRPr lang="nl-NL" dirty="0"/>
          </a:p>
          <a:p>
            <a:r>
              <a:rPr lang="nl-NL" dirty="0"/>
              <a:t>Vraag: </a:t>
            </a:r>
          </a:p>
          <a:p>
            <a:r>
              <a:rPr lang="nl-NL" dirty="0"/>
              <a:t>Wie kan iets zeggen over wat er is besproken over het hart en de bloedsomloop? </a:t>
            </a:r>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2</a:t>
            </a:fld>
            <a:endParaRPr lang="nl-NL"/>
          </a:p>
        </p:txBody>
      </p:sp>
    </p:spTree>
    <p:extLst>
      <p:ext uri="{BB962C8B-B14F-4D97-AF65-F5344CB8AC3E}">
        <p14:creationId xmlns:p14="http://schemas.microsoft.com/office/powerpoint/2010/main" val="3666387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400549"/>
            <a:ext cx="5486400" cy="4562475"/>
          </a:xfrm>
        </p:spPr>
        <p:txBody>
          <a:bodyPr/>
          <a:lstStyle/>
          <a:p>
            <a:r>
              <a:rPr lang="nl-NL" dirty="0"/>
              <a:t>Belangrijkste taak van het ademhalingsstelsel = </a:t>
            </a:r>
          </a:p>
          <a:p>
            <a:pPr marL="171450" indent="-171450">
              <a:buFont typeface="Arial" panose="020B0604020202020204" pitchFamily="34" charset="0"/>
              <a:buChar char="•"/>
            </a:pPr>
            <a:r>
              <a:rPr lang="nl-NL" dirty="0"/>
              <a:t>bloed voorzien van zuurstof = O2 (inademen)</a:t>
            </a:r>
          </a:p>
          <a:p>
            <a:pPr marL="171450" indent="-171450">
              <a:buFont typeface="Arial" panose="020B0604020202020204" pitchFamily="34" charset="0"/>
              <a:buChar char="•"/>
            </a:pPr>
            <a:r>
              <a:rPr lang="nl-NL" dirty="0"/>
              <a:t>uitscheiding koolstofdioxide = CO2 (uitademen) </a:t>
            </a:r>
          </a:p>
          <a:p>
            <a:pPr marL="171450" indent="-171450">
              <a:buFont typeface="Arial" panose="020B0604020202020204" pitchFamily="34" charset="0"/>
              <a:buChar char="•"/>
            </a:pPr>
            <a:endParaRPr lang="nl-NL" dirty="0"/>
          </a:p>
          <a:p>
            <a:r>
              <a:rPr lang="nl-NL" b="1" dirty="0"/>
              <a:t>Bronchiën </a:t>
            </a:r>
          </a:p>
          <a:p>
            <a:r>
              <a:rPr lang="nl-NL" dirty="0"/>
              <a:t>Ons ademhalingsstelsel bestaat uit de mond, neus, luchtpijp en longen. De luchtpijp is verbonden met de longen, door middel van vertakkingen die we bronchiën noemen. Die bronchiën spelen een belangrijke rol bij onze ademhaling.</a:t>
            </a:r>
          </a:p>
          <a:p>
            <a:r>
              <a:rPr lang="nl-NL" dirty="0"/>
              <a:t>Lucht die we inademen, gaat via de luchtpijp naar de bronchiën en zo de longen in. De bronchiën vertakken zich in de longen weer verder, steeds kleiner en verder. Zo voorzien ze de hele long van ingeademde lucht. Als u de long vergelijkt met een omgekeerde broccoli, is de grote stronk de luchtpijp en zijn de kleinere stronkjes de bronchiën. Aan het einde van de bronchiën liggen de longblaasjes, die ervoor zorgen dat er zuurstof in het bloed komt.</a:t>
            </a:r>
          </a:p>
          <a:p>
            <a:endParaRPr lang="nl-NL" dirty="0"/>
          </a:p>
          <a:p>
            <a:r>
              <a:rPr lang="nl-NL" b="1" dirty="0"/>
              <a:t>Verkeerde keelgat</a:t>
            </a:r>
          </a:p>
          <a:p>
            <a:r>
              <a:rPr lang="nl-NL" dirty="0"/>
              <a:t>Als u per ongeluk een pinda of een ander klein voorwerp inademt, zeggen we dat er iets in het ‘verkeerde keelgat’ is geschoten. Eigenlijk hebben we het dan over een van de twee bronchiën, die zich vanaf de luchtpijp naar de longen vertakken. Meestal schiet het voorwerp in de rechterbronchus, omdat die iets rechter naar beneden loopt dan de linker.</a:t>
            </a:r>
          </a:p>
          <a:p>
            <a:endParaRPr lang="nl-NL" dirty="0"/>
          </a:p>
          <a:p>
            <a:r>
              <a:rPr lang="nl-NL" dirty="0"/>
              <a:t>Longblaasjes </a:t>
            </a:r>
            <a:r>
              <a:rPr lang="nl-NL" dirty="0">
                <a:sym typeface="Wingdings" panose="05000000000000000000" pitchFamily="2" charset="2"/>
              </a:rPr>
              <a:t> elke long heeft er miljoenen</a:t>
            </a:r>
            <a:endParaRPr lang="nl-NL" dirty="0"/>
          </a:p>
          <a:p>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3</a:t>
            </a:fld>
            <a:endParaRPr lang="nl-NL"/>
          </a:p>
        </p:txBody>
      </p:sp>
    </p:spTree>
    <p:extLst>
      <p:ext uri="{BB962C8B-B14F-4D97-AF65-F5344CB8AC3E}">
        <p14:creationId xmlns:p14="http://schemas.microsoft.com/office/powerpoint/2010/main" val="1886972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200025" y="4400549"/>
            <a:ext cx="5972175" cy="4676775"/>
          </a:xfrm>
        </p:spPr>
        <p:txBody>
          <a:bodyPr/>
          <a:lstStyle/>
          <a:p>
            <a:r>
              <a:rPr lang="nl-NL" b="1" dirty="0"/>
              <a:t>Omvang: </a:t>
            </a:r>
          </a:p>
          <a:p>
            <a:r>
              <a:rPr lang="nl-NL" dirty="0"/>
              <a:t>Volwassenen hebben grotere longen dan kinderen. Rokers hebben een longen van mindere conditie dan niet rokers. </a:t>
            </a:r>
            <a:endParaRPr lang="nl-NL" dirty="0">
              <a:cs typeface="Calibri"/>
            </a:endParaRPr>
          </a:p>
          <a:p>
            <a:endParaRPr lang="nl-NL" dirty="0"/>
          </a:p>
          <a:p>
            <a:r>
              <a:rPr lang="nl-NL" dirty="0"/>
              <a:t>Onze longen zijn van levensbelang. Ze zorgen ervoor dat we kunnen ademen. Maar hoe zit het nu precies met de werking van de longen en wat is precies hun functie? </a:t>
            </a:r>
          </a:p>
          <a:p>
            <a:endParaRPr lang="nl-NL" dirty="0"/>
          </a:p>
          <a:p>
            <a:r>
              <a:rPr lang="nl-NL" dirty="0"/>
              <a:t>Simpel gezegd zorgen de longen ervoor dat we goed kunnen ademen. Met gezonde longen gaat ademhalen vanzelf, waardoor je bijna zou vergeten hoe belangrijk de longen zijn. Dankzij hen krijgt ons lichaam </a:t>
            </a:r>
            <a:r>
              <a:rPr lang="nl-NL" b="1" dirty="0"/>
              <a:t>elke vier seconden zuurstof = ong. 15x per minuut</a:t>
            </a:r>
            <a:r>
              <a:rPr lang="nl-NL" dirty="0"/>
              <a:t>. Dat is meer dan </a:t>
            </a:r>
            <a:r>
              <a:rPr lang="nl-NL" b="1" dirty="0"/>
              <a:t>twintigduizend keer </a:t>
            </a:r>
            <a:r>
              <a:rPr lang="nl-NL" dirty="0"/>
              <a:t>per dag, of acht miljoen keer per jaar. En dat 24 uur per dag, je hele leven lang. Onmisbaar dus, een goede werking van de longen.</a:t>
            </a:r>
          </a:p>
          <a:p>
            <a:endParaRPr lang="nl-NL" dirty="0"/>
          </a:p>
          <a:p>
            <a:r>
              <a:rPr lang="nl-NL" dirty="0"/>
              <a:t>Als je de ademhaling van iemand wilt tellen dan moet je dat doen zonder dat die persoon het weet. Want anders zal die de ademhaling altijd (ongemerkt) beïnvloeden. Dus doe alsof je de hartslag op de pols telt en tel dan stiekem de ademhaling. </a:t>
            </a:r>
          </a:p>
          <a:p>
            <a:endParaRPr lang="nl-NL" b="1" dirty="0"/>
          </a:p>
          <a:p>
            <a:r>
              <a:rPr lang="nl-NL" b="1" dirty="0"/>
              <a:t>Slijmvlies</a:t>
            </a:r>
          </a:p>
          <a:p>
            <a:r>
              <a:rPr lang="nl-NL" dirty="0"/>
              <a:t>De longen zijn zacht en sponsachtig: dat maakt ze erg kwetsbaar. Om ze te beschermen zijn keel, neus en mond bedekt met een slijmvlies. Als we bij het ademen schadelijke stoffen en bacteriën binnen krijgen, blijven die voor een groot deel kleven aan het slijmvlies. Ook de bronchiën en de longen zelf zijn aan de binnenkant bedekt met een slijmvlies. De zogenaamde trilhaartjes in het longslijmvlies vervoeren het vuil dat er toch is gekomen naar de keel. Daar wordt het slijm opgehoest of ingeslikt (ingeslikt slijm gaat met de ontlasting naar buiten). Zo proberen de longen zichzelf schoon te houden en irritaties te voorkomen.</a:t>
            </a:r>
          </a:p>
          <a:p>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4</a:t>
            </a:fld>
            <a:endParaRPr lang="nl-NL"/>
          </a:p>
        </p:txBody>
      </p:sp>
    </p:spTree>
    <p:extLst>
      <p:ext uri="{BB962C8B-B14F-4D97-AF65-F5344CB8AC3E}">
        <p14:creationId xmlns:p14="http://schemas.microsoft.com/office/powerpoint/2010/main" val="1336984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Speel het filmpje van de spijvertering af door een dubbelklik op de link te doen. Zo horen de studenten al een keer waar de verschillende organen zitten en welke functie ze hebben. Daarna gaan we in op de theorie van de specifieke organen</a:t>
            </a:r>
          </a:p>
          <a:p>
            <a:endParaRPr lang="nl-NL" dirty="0"/>
          </a:p>
          <a:p>
            <a:r>
              <a:rPr lang="nl-NL" dirty="0"/>
              <a:t>De studenten moeten de juiste volgorde van de organen van mond tot kont kennen voor de toets. </a:t>
            </a:r>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5</a:t>
            </a:fld>
            <a:endParaRPr lang="nl-NL"/>
          </a:p>
        </p:txBody>
      </p:sp>
    </p:spTree>
    <p:extLst>
      <p:ext uri="{BB962C8B-B14F-4D97-AF65-F5344CB8AC3E}">
        <p14:creationId xmlns:p14="http://schemas.microsoft.com/office/powerpoint/2010/main" val="389042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202019" y="4400550"/>
            <a:ext cx="6549655" cy="4583962"/>
          </a:xfrm>
        </p:spPr>
        <p:txBody>
          <a:bodyPr/>
          <a:lstStyle/>
          <a:p>
            <a:r>
              <a:rPr lang="en-US" b="1" dirty="0" err="1"/>
              <a:t>Mond</a:t>
            </a:r>
            <a:endParaRPr lang="en-US" b="1" dirty="0"/>
          </a:p>
          <a:p>
            <a:r>
              <a:rPr lang="en-US" dirty="0"/>
              <a:t>Begin </a:t>
            </a:r>
            <a:r>
              <a:rPr lang="en-US" dirty="0" err="1"/>
              <a:t>vd</a:t>
            </a:r>
            <a:r>
              <a:rPr lang="en-US" dirty="0"/>
              <a:t> </a:t>
            </a:r>
            <a:r>
              <a:rPr lang="en-US" dirty="0" err="1"/>
              <a:t>spijsvertering</a:t>
            </a:r>
            <a:r>
              <a:rPr lang="en-US" dirty="0"/>
              <a:t>.  Na de </a:t>
            </a:r>
            <a:r>
              <a:rPr lang="en-US" dirty="0" err="1"/>
              <a:t>mond</a:t>
            </a:r>
            <a:r>
              <a:rPr lang="en-US" dirty="0"/>
              <a:t> </a:t>
            </a:r>
            <a:r>
              <a:rPr lang="en-US" dirty="0" err="1"/>
              <a:t>volgt</a:t>
            </a:r>
            <a:r>
              <a:rPr lang="en-US" dirty="0"/>
              <a:t> de keel </a:t>
            </a:r>
            <a:r>
              <a:rPr lang="en-US" dirty="0" err="1"/>
              <a:t>en</a:t>
            </a:r>
            <a:r>
              <a:rPr lang="en-US" dirty="0"/>
              <a:t> </a:t>
            </a:r>
            <a:r>
              <a:rPr lang="en-US" dirty="0" err="1"/>
              <a:t>vervolgens</a:t>
            </a:r>
            <a:r>
              <a:rPr lang="en-US" dirty="0"/>
              <a:t> de </a:t>
            </a:r>
            <a:r>
              <a:rPr lang="en-US" dirty="0" err="1"/>
              <a:t>slokdarm</a:t>
            </a:r>
            <a:r>
              <a:rPr lang="en-US" dirty="0"/>
              <a:t> = 1e </a:t>
            </a:r>
            <a:r>
              <a:rPr lang="en-US" dirty="0" err="1"/>
              <a:t>deel</a:t>
            </a:r>
            <a:r>
              <a:rPr lang="en-US" dirty="0"/>
              <a:t> </a:t>
            </a:r>
            <a:r>
              <a:rPr lang="en-US" dirty="0" err="1"/>
              <a:t>vd</a:t>
            </a:r>
            <a:r>
              <a:rPr lang="en-US" dirty="0"/>
              <a:t> </a:t>
            </a:r>
            <a:r>
              <a:rPr lang="en-US" dirty="0" err="1"/>
              <a:t>darm</a:t>
            </a:r>
            <a:r>
              <a:rPr lang="en-US" dirty="0"/>
              <a:t>!</a:t>
            </a:r>
          </a:p>
          <a:p>
            <a:endParaRPr lang="en-US" b="1" dirty="0"/>
          </a:p>
          <a:p>
            <a:r>
              <a:rPr lang="en-US" b="1" dirty="0" err="1"/>
              <a:t>Maag</a:t>
            </a:r>
            <a:endParaRPr lang="en-US" b="1" dirty="0"/>
          </a:p>
          <a:p>
            <a:r>
              <a:rPr lang="en-US" dirty="0" err="1">
                <a:cs typeface="Calibri"/>
              </a:rPr>
              <a:t>Maag</a:t>
            </a:r>
            <a:r>
              <a:rPr lang="en-US" dirty="0">
                <a:cs typeface="Calibri"/>
              </a:rPr>
              <a:t> is </a:t>
            </a:r>
            <a:r>
              <a:rPr lang="en-US" dirty="0" err="1">
                <a:cs typeface="Calibri"/>
              </a:rPr>
              <a:t>een</a:t>
            </a:r>
            <a:r>
              <a:rPr lang="en-US" dirty="0">
                <a:cs typeface="Calibri"/>
              </a:rPr>
              <a:t> </a:t>
            </a:r>
            <a:r>
              <a:rPr lang="en-US" dirty="0" err="1">
                <a:cs typeface="Calibri"/>
              </a:rPr>
              <a:t>hol</a:t>
            </a:r>
            <a:r>
              <a:rPr lang="en-US" dirty="0">
                <a:cs typeface="Calibri"/>
              </a:rPr>
              <a:t> </a:t>
            </a:r>
            <a:r>
              <a:rPr lang="en-US" dirty="0" err="1">
                <a:cs typeface="Calibri"/>
              </a:rPr>
              <a:t>orgaan</a:t>
            </a:r>
            <a:r>
              <a:rPr lang="en-US" dirty="0">
                <a:cs typeface="Calibri"/>
              </a:rPr>
              <a:t>. Wand is </a:t>
            </a:r>
            <a:r>
              <a:rPr lang="en-US" dirty="0" err="1">
                <a:cs typeface="Calibri"/>
              </a:rPr>
              <a:t>elastisch</a:t>
            </a:r>
            <a:r>
              <a:rPr lang="en-US" dirty="0">
                <a:cs typeface="Calibri"/>
              </a:rPr>
              <a:t> </a:t>
            </a:r>
            <a:r>
              <a:rPr lang="en-US" dirty="0" err="1">
                <a:cs typeface="Calibri"/>
              </a:rPr>
              <a:t>en</a:t>
            </a:r>
            <a:r>
              <a:rPr lang="en-US" dirty="0">
                <a:cs typeface="Calibri"/>
              </a:rPr>
              <a:t> </a:t>
            </a:r>
            <a:r>
              <a:rPr lang="en-US" dirty="0" err="1">
                <a:cs typeface="Calibri"/>
              </a:rPr>
              <a:t>zet</a:t>
            </a:r>
            <a:r>
              <a:rPr lang="en-US" dirty="0">
                <a:cs typeface="Calibri"/>
              </a:rPr>
              <a:t> </a:t>
            </a:r>
            <a:r>
              <a:rPr lang="en-US" dirty="0" err="1">
                <a:cs typeface="Calibri"/>
              </a:rPr>
              <a:t>uit</a:t>
            </a:r>
            <a:r>
              <a:rPr lang="en-US" dirty="0">
                <a:cs typeface="Calibri"/>
              </a:rPr>
              <a:t> </a:t>
            </a:r>
            <a:r>
              <a:rPr lang="en-US" dirty="0" err="1">
                <a:cs typeface="Calibri"/>
              </a:rPr>
              <a:t>als</a:t>
            </a:r>
            <a:r>
              <a:rPr lang="en-US" dirty="0">
                <a:cs typeface="Calibri"/>
              </a:rPr>
              <a:t> </a:t>
            </a:r>
            <a:r>
              <a:rPr lang="en-US" dirty="0" err="1">
                <a:cs typeface="Calibri"/>
              </a:rPr>
              <a:t>er</a:t>
            </a:r>
            <a:r>
              <a:rPr lang="en-US" dirty="0">
                <a:cs typeface="Calibri"/>
              </a:rPr>
              <a:t> </a:t>
            </a:r>
            <a:r>
              <a:rPr lang="en-US" dirty="0" err="1">
                <a:cs typeface="Calibri"/>
              </a:rPr>
              <a:t>meer</a:t>
            </a:r>
            <a:r>
              <a:rPr lang="en-US" dirty="0">
                <a:cs typeface="Calibri"/>
              </a:rPr>
              <a:t> </a:t>
            </a:r>
            <a:r>
              <a:rPr lang="en-US" dirty="0" err="1">
                <a:cs typeface="Calibri"/>
              </a:rPr>
              <a:t>eten</a:t>
            </a:r>
            <a:r>
              <a:rPr lang="en-US" dirty="0">
                <a:cs typeface="Calibri"/>
              </a:rPr>
              <a:t> </a:t>
            </a:r>
            <a:r>
              <a:rPr lang="en-US" dirty="0" err="1">
                <a:cs typeface="Calibri"/>
              </a:rPr>
              <a:t>inkomt</a:t>
            </a:r>
            <a:r>
              <a:rPr lang="en-US" dirty="0">
                <a:cs typeface="Calibri"/>
              </a:rPr>
              <a:t>.</a:t>
            </a:r>
            <a:r>
              <a:rPr lang="en-US" dirty="0"/>
              <a:t> In de </a:t>
            </a:r>
            <a:r>
              <a:rPr lang="en-US" dirty="0" err="1"/>
              <a:t>maag</a:t>
            </a:r>
            <a:r>
              <a:rPr lang="en-US" dirty="0"/>
              <a:t> </a:t>
            </a:r>
            <a:r>
              <a:rPr lang="en-US" dirty="0" err="1"/>
              <a:t>trekken</a:t>
            </a:r>
            <a:r>
              <a:rPr lang="en-US" dirty="0"/>
              <a:t> de </a:t>
            </a:r>
            <a:r>
              <a:rPr lang="en-US" dirty="0" err="1"/>
              <a:t>spieren</a:t>
            </a:r>
            <a:r>
              <a:rPr lang="en-US" dirty="0"/>
              <a:t> </a:t>
            </a:r>
            <a:r>
              <a:rPr lang="en-US" dirty="0" err="1"/>
              <a:t>zich</a:t>
            </a:r>
            <a:r>
              <a:rPr lang="en-US" dirty="0"/>
              <a:t> </a:t>
            </a:r>
            <a:r>
              <a:rPr lang="en-US" dirty="0" err="1"/>
              <a:t>samen</a:t>
            </a:r>
            <a:r>
              <a:rPr lang="en-US" dirty="0"/>
              <a:t> om het </a:t>
            </a:r>
            <a:r>
              <a:rPr lang="en-US" dirty="0" err="1"/>
              <a:t>voedsel</a:t>
            </a:r>
            <a:r>
              <a:rPr lang="en-US" dirty="0"/>
              <a:t> </a:t>
            </a:r>
            <a:r>
              <a:rPr lang="en-US" dirty="0" err="1"/>
              <a:t>kleiner</a:t>
            </a:r>
            <a:r>
              <a:rPr lang="en-US" dirty="0"/>
              <a:t> </a:t>
            </a:r>
            <a:r>
              <a:rPr lang="en-US" dirty="0" err="1"/>
              <a:t>te</a:t>
            </a:r>
            <a:r>
              <a:rPr lang="en-US" dirty="0"/>
              <a:t> </a:t>
            </a:r>
            <a:r>
              <a:rPr lang="en-US" dirty="0" err="1"/>
              <a:t>maken</a:t>
            </a:r>
            <a:r>
              <a:rPr lang="en-US" dirty="0"/>
              <a:t>.</a:t>
            </a:r>
            <a:r>
              <a:rPr lang="en-US" dirty="0">
                <a:cs typeface="Calibri"/>
              </a:rPr>
              <a:t> </a:t>
            </a:r>
            <a:r>
              <a:rPr lang="en-US" dirty="0" err="1">
                <a:cs typeface="Calibri"/>
              </a:rPr>
              <a:t>Maagwand</a:t>
            </a:r>
            <a:r>
              <a:rPr lang="en-US" dirty="0">
                <a:cs typeface="Calibri"/>
              </a:rPr>
              <a:t> </a:t>
            </a:r>
            <a:r>
              <a:rPr lang="en-US" dirty="0" err="1">
                <a:cs typeface="Calibri"/>
              </a:rPr>
              <a:t>scheidt</a:t>
            </a:r>
            <a:r>
              <a:rPr lang="en-US" dirty="0">
                <a:cs typeface="Calibri"/>
              </a:rPr>
              <a:t> </a:t>
            </a:r>
            <a:r>
              <a:rPr lang="en-US" dirty="0" err="1">
                <a:cs typeface="Calibri"/>
              </a:rPr>
              <a:t>maagsap</a:t>
            </a:r>
            <a:r>
              <a:rPr lang="en-US" dirty="0">
                <a:cs typeface="Calibri"/>
              </a:rPr>
              <a:t> </a:t>
            </a:r>
            <a:r>
              <a:rPr lang="en-US" dirty="0" err="1">
                <a:cs typeface="Calibri"/>
              </a:rPr>
              <a:t>af</a:t>
            </a:r>
            <a:r>
              <a:rPr lang="en-US" dirty="0"/>
              <a:t>. </a:t>
            </a:r>
            <a:r>
              <a:rPr lang="en-US" dirty="0" err="1"/>
              <a:t>Dit</a:t>
            </a:r>
            <a:r>
              <a:rPr lang="en-US" dirty="0"/>
              <a:t> is </a:t>
            </a:r>
            <a:r>
              <a:rPr lang="en-US" dirty="0" err="1"/>
              <a:t>nodig</a:t>
            </a:r>
            <a:r>
              <a:rPr lang="en-US" dirty="0"/>
              <a:t> </a:t>
            </a:r>
            <a:r>
              <a:rPr lang="en-US" dirty="0" err="1"/>
              <a:t>voor</a:t>
            </a:r>
            <a:r>
              <a:rPr lang="en-US" dirty="0"/>
              <a:t> de </a:t>
            </a:r>
            <a:r>
              <a:rPr lang="en-US" dirty="0" err="1"/>
              <a:t>verdere</a:t>
            </a:r>
            <a:r>
              <a:rPr lang="en-US" dirty="0"/>
              <a:t> </a:t>
            </a:r>
            <a:r>
              <a:rPr lang="en-US" dirty="0" err="1"/>
              <a:t>vertering</a:t>
            </a:r>
            <a:r>
              <a:rPr lang="en-US" dirty="0">
                <a:cs typeface="Calibri"/>
              </a:rPr>
              <a:t>. </a:t>
            </a:r>
            <a:r>
              <a:rPr lang="en-US" dirty="0" err="1">
                <a:cs typeface="Calibri"/>
              </a:rPr>
              <a:t>Maagsap</a:t>
            </a:r>
            <a:r>
              <a:rPr lang="en-US" dirty="0">
                <a:cs typeface="Calibri"/>
              </a:rPr>
              <a:t> is </a:t>
            </a:r>
            <a:r>
              <a:rPr lang="en-US" dirty="0" err="1">
                <a:cs typeface="Calibri"/>
              </a:rPr>
              <a:t>slijmerig</a:t>
            </a:r>
            <a:r>
              <a:rPr lang="en-US" dirty="0">
                <a:cs typeface="Calibri"/>
              </a:rPr>
              <a:t> </a:t>
            </a:r>
            <a:r>
              <a:rPr lang="en-US" dirty="0" err="1">
                <a:cs typeface="Calibri"/>
              </a:rPr>
              <a:t>en</a:t>
            </a:r>
            <a:r>
              <a:rPr lang="en-US" dirty="0">
                <a:cs typeface="Calibri"/>
              </a:rPr>
              <a:t> </a:t>
            </a:r>
            <a:r>
              <a:rPr lang="en-US" dirty="0" err="1">
                <a:cs typeface="Calibri"/>
              </a:rPr>
              <a:t>daardoor</a:t>
            </a:r>
            <a:r>
              <a:rPr lang="en-US" dirty="0">
                <a:cs typeface="Calibri"/>
              </a:rPr>
              <a:t> </a:t>
            </a:r>
            <a:r>
              <a:rPr lang="en-US" dirty="0" err="1">
                <a:cs typeface="Calibri"/>
              </a:rPr>
              <a:t>glijdt</a:t>
            </a:r>
            <a:r>
              <a:rPr lang="en-US" dirty="0">
                <a:cs typeface="Calibri"/>
              </a:rPr>
              <a:t> het </a:t>
            </a:r>
            <a:r>
              <a:rPr lang="en-US" dirty="0" err="1">
                <a:cs typeface="Calibri"/>
              </a:rPr>
              <a:t>eten</a:t>
            </a:r>
            <a:r>
              <a:rPr lang="en-US" dirty="0">
                <a:cs typeface="Calibri"/>
              </a:rPr>
              <a:t> </a:t>
            </a:r>
            <a:r>
              <a:rPr lang="en-US" dirty="0" err="1">
                <a:cs typeface="Calibri"/>
              </a:rPr>
              <a:t>makkelijker</a:t>
            </a:r>
            <a:r>
              <a:rPr lang="en-US" dirty="0">
                <a:cs typeface="Calibri"/>
              </a:rPr>
              <a:t> door de </a:t>
            </a:r>
            <a:r>
              <a:rPr lang="en-US" dirty="0" err="1">
                <a:cs typeface="Calibri"/>
              </a:rPr>
              <a:t>darm</a:t>
            </a:r>
            <a:r>
              <a:rPr lang="en-US" dirty="0">
                <a:cs typeface="Calibri"/>
              </a:rPr>
              <a:t>.</a:t>
            </a:r>
          </a:p>
          <a:p>
            <a:r>
              <a:rPr lang="en-US" b="1" dirty="0" err="1"/>
              <a:t>Ongeveer</a:t>
            </a:r>
            <a:r>
              <a:rPr lang="en-US" b="1" dirty="0"/>
              <a:t> </a:t>
            </a:r>
            <a:r>
              <a:rPr lang="en-US" b="1" dirty="0" err="1"/>
              <a:t>drie</a:t>
            </a:r>
            <a:r>
              <a:rPr lang="en-US" b="1" dirty="0"/>
              <a:t> </a:t>
            </a:r>
            <a:r>
              <a:rPr lang="en-US" b="1" dirty="0" err="1"/>
              <a:t>uur</a:t>
            </a:r>
            <a:r>
              <a:rPr lang="en-US" b="1" dirty="0"/>
              <a:t> </a:t>
            </a:r>
            <a:r>
              <a:rPr lang="en-US" dirty="0" err="1"/>
              <a:t>nadat</a:t>
            </a:r>
            <a:r>
              <a:rPr lang="en-US" dirty="0"/>
              <a:t> het </a:t>
            </a:r>
            <a:r>
              <a:rPr lang="en-US" dirty="0" err="1"/>
              <a:t>voedsel</a:t>
            </a:r>
            <a:r>
              <a:rPr lang="en-US" dirty="0"/>
              <a:t> is </a:t>
            </a:r>
            <a:r>
              <a:rPr lang="en-US" dirty="0" err="1"/>
              <a:t>doorgeslikt</a:t>
            </a:r>
            <a:r>
              <a:rPr lang="en-US" dirty="0"/>
              <a:t> </a:t>
            </a:r>
            <a:r>
              <a:rPr lang="en-US" dirty="0" err="1"/>
              <a:t>gaat</a:t>
            </a:r>
            <a:r>
              <a:rPr lang="en-US" dirty="0"/>
              <a:t> het in </a:t>
            </a:r>
            <a:r>
              <a:rPr lang="en-US" dirty="0" err="1"/>
              <a:t>kleine</a:t>
            </a:r>
            <a:r>
              <a:rPr lang="en-US" dirty="0"/>
              <a:t> </a:t>
            </a:r>
            <a:r>
              <a:rPr lang="en-US" dirty="0" err="1"/>
              <a:t>hoeveelheden</a:t>
            </a:r>
            <a:r>
              <a:rPr lang="en-US" dirty="0"/>
              <a:t>, via </a:t>
            </a:r>
            <a:r>
              <a:rPr lang="en-US" dirty="0" err="1"/>
              <a:t>een</a:t>
            </a:r>
            <a:r>
              <a:rPr lang="en-US" dirty="0"/>
              <a:t> </a:t>
            </a:r>
            <a:r>
              <a:rPr lang="en-US" dirty="0" err="1"/>
              <a:t>sluitspier</a:t>
            </a:r>
            <a:r>
              <a:rPr lang="en-US" dirty="0"/>
              <a:t>, </a:t>
            </a:r>
            <a:r>
              <a:rPr lang="en-US" dirty="0" err="1"/>
              <a:t>naar</a:t>
            </a:r>
            <a:r>
              <a:rPr lang="en-US" dirty="0"/>
              <a:t> de </a:t>
            </a:r>
            <a:r>
              <a:rPr lang="en-US" dirty="0" err="1"/>
              <a:t>twaalfvingerige</a:t>
            </a:r>
            <a:r>
              <a:rPr lang="en-US" dirty="0"/>
              <a:t> </a:t>
            </a:r>
            <a:r>
              <a:rPr lang="en-US" dirty="0" err="1"/>
              <a:t>darm</a:t>
            </a:r>
            <a:r>
              <a:rPr lang="en-US" dirty="0"/>
              <a:t>.</a:t>
            </a:r>
          </a:p>
          <a:p>
            <a:endParaRPr lang="en-US" dirty="0">
              <a:cs typeface="Calibri"/>
            </a:endParaRPr>
          </a:p>
          <a:p>
            <a:r>
              <a:rPr lang="en-US" b="1" dirty="0" err="1">
                <a:cs typeface="Calibri"/>
              </a:rPr>
              <a:t>Darmen</a:t>
            </a:r>
            <a:endParaRPr lang="en-US" b="1" dirty="0">
              <a:cs typeface="Calibri"/>
            </a:endParaRPr>
          </a:p>
          <a:p>
            <a:r>
              <a:rPr lang="en-US" dirty="0" err="1">
                <a:cs typeface="Calibri"/>
              </a:rPr>
              <a:t>Darm</a:t>
            </a:r>
            <a:r>
              <a:rPr lang="en-US" dirty="0">
                <a:cs typeface="Calibri"/>
              </a:rPr>
              <a:t> is </a:t>
            </a:r>
            <a:r>
              <a:rPr lang="en-US" dirty="0" err="1">
                <a:cs typeface="Calibri"/>
              </a:rPr>
              <a:t>een</a:t>
            </a:r>
            <a:r>
              <a:rPr lang="en-US" dirty="0">
                <a:cs typeface="Calibri"/>
              </a:rPr>
              <a:t> </a:t>
            </a:r>
            <a:r>
              <a:rPr lang="en-US" dirty="0" err="1">
                <a:cs typeface="Calibri"/>
              </a:rPr>
              <a:t>flexibele</a:t>
            </a:r>
            <a:r>
              <a:rPr lang="en-US" dirty="0">
                <a:cs typeface="Calibri"/>
              </a:rPr>
              <a:t> </a:t>
            </a:r>
            <a:r>
              <a:rPr lang="en-US" dirty="0" err="1">
                <a:cs typeface="Calibri"/>
              </a:rPr>
              <a:t>buis</a:t>
            </a:r>
            <a:r>
              <a:rPr lang="en-US" dirty="0">
                <a:cs typeface="Calibri"/>
              </a:rPr>
              <a:t>. </a:t>
            </a:r>
            <a:r>
              <a:rPr lang="en-US" dirty="0" err="1">
                <a:cs typeface="Calibri"/>
              </a:rPr>
              <a:t>Bloed</a:t>
            </a:r>
            <a:r>
              <a:rPr lang="en-US" dirty="0">
                <a:cs typeface="Calibri"/>
              </a:rPr>
              <a:t> </a:t>
            </a:r>
            <a:r>
              <a:rPr lang="en-US" dirty="0" err="1">
                <a:cs typeface="Calibri"/>
              </a:rPr>
              <a:t>en</a:t>
            </a:r>
            <a:r>
              <a:rPr lang="en-US" dirty="0">
                <a:cs typeface="Calibri"/>
              </a:rPr>
              <a:t> </a:t>
            </a:r>
            <a:r>
              <a:rPr lang="en-US" dirty="0" err="1">
                <a:cs typeface="Calibri"/>
              </a:rPr>
              <a:t>lymfevaten</a:t>
            </a:r>
            <a:r>
              <a:rPr lang="en-US" dirty="0">
                <a:cs typeface="Calibri"/>
              </a:rPr>
              <a:t> </a:t>
            </a:r>
            <a:r>
              <a:rPr lang="en-US" dirty="0" err="1">
                <a:cs typeface="Calibri"/>
              </a:rPr>
              <a:t>kunnen</a:t>
            </a:r>
            <a:r>
              <a:rPr lang="en-US" dirty="0">
                <a:cs typeface="Calibri"/>
              </a:rPr>
              <a:t> </a:t>
            </a:r>
            <a:r>
              <a:rPr lang="en-US" dirty="0" err="1">
                <a:cs typeface="Calibri"/>
              </a:rPr>
              <a:t>voedingsstoffen</a:t>
            </a:r>
            <a:r>
              <a:rPr lang="en-US" dirty="0">
                <a:cs typeface="Calibri"/>
              </a:rPr>
              <a:t> </a:t>
            </a:r>
            <a:r>
              <a:rPr lang="en-US" dirty="0" err="1">
                <a:cs typeface="Calibri"/>
              </a:rPr>
              <a:t>uitwisselen</a:t>
            </a:r>
            <a:r>
              <a:rPr lang="en-US" dirty="0">
                <a:cs typeface="Calibri"/>
              </a:rPr>
              <a:t> </a:t>
            </a:r>
            <a:r>
              <a:rPr lang="en-US" dirty="0" err="1">
                <a:cs typeface="Calibri"/>
              </a:rPr>
              <a:t>en</a:t>
            </a:r>
            <a:r>
              <a:rPr lang="en-US" dirty="0">
                <a:cs typeface="Calibri"/>
              </a:rPr>
              <a:t> </a:t>
            </a:r>
            <a:r>
              <a:rPr lang="en-US" dirty="0" err="1">
                <a:cs typeface="Calibri"/>
              </a:rPr>
              <a:t>vervolgens</a:t>
            </a:r>
            <a:r>
              <a:rPr lang="en-US" dirty="0">
                <a:cs typeface="Calibri"/>
              </a:rPr>
              <a:t> </a:t>
            </a:r>
            <a:r>
              <a:rPr lang="en-US" dirty="0" err="1">
                <a:cs typeface="Calibri"/>
              </a:rPr>
              <a:t>transporteren</a:t>
            </a:r>
            <a:r>
              <a:rPr lang="en-US" dirty="0">
                <a:cs typeface="Calibri"/>
              </a:rPr>
              <a:t> </a:t>
            </a:r>
            <a:r>
              <a:rPr lang="en-US" dirty="0" err="1">
                <a:cs typeface="Calibri"/>
              </a:rPr>
              <a:t>naar</a:t>
            </a:r>
            <a:r>
              <a:rPr lang="en-US" dirty="0">
                <a:cs typeface="Calibri"/>
              </a:rPr>
              <a:t> de </a:t>
            </a:r>
            <a:r>
              <a:rPr lang="en-US" dirty="0" err="1">
                <a:cs typeface="Calibri"/>
              </a:rPr>
              <a:t>andere</a:t>
            </a:r>
            <a:r>
              <a:rPr lang="en-US" dirty="0">
                <a:cs typeface="Calibri"/>
              </a:rPr>
              <a:t> </a:t>
            </a:r>
            <a:r>
              <a:rPr lang="en-US" dirty="0" err="1">
                <a:cs typeface="Calibri"/>
              </a:rPr>
              <a:t>organen</a:t>
            </a:r>
            <a:r>
              <a:rPr lang="en-US" dirty="0">
                <a:cs typeface="Calibri"/>
              </a:rPr>
              <a:t> </a:t>
            </a:r>
            <a:r>
              <a:rPr lang="en-US" dirty="0" err="1">
                <a:cs typeface="Calibri"/>
              </a:rPr>
              <a:t>en</a:t>
            </a:r>
            <a:r>
              <a:rPr lang="en-US" dirty="0">
                <a:cs typeface="Calibri"/>
              </a:rPr>
              <a:t> </a:t>
            </a:r>
            <a:r>
              <a:rPr lang="en-US" dirty="0" err="1">
                <a:cs typeface="Calibri"/>
              </a:rPr>
              <a:t>licgaamsdelen</a:t>
            </a:r>
            <a:r>
              <a:rPr lang="en-US" dirty="0">
                <a:cs typeface="Calibri"/>
              </a:rPr>
              <a:t>. </a:t>
            </a:r>
          </a:p>
          <a:p>
            <a:r>
              <a:rPr lang="en-US" dirty="0" err="1">
                <a:cs typeface="Calibri"/>
              </a:rPr>
              <a:t>Darmen</a:t>
            </a:r>
            <a:r>
              <a:rPr lang="en-US" dirty="0">
                <a:cs typeface="Calibri"/>
              </a:rPr>
              <a:t> </a:t>
            </a:r>
            <a:r>
              <a:rPr lang="en-US" dirty="0" err="1">
                <a:cs typeface="Calibri"/>
              </a:rPr>
              <a:t>worden</a:t>
            </a:r>
            <a:r>
              <a:rPr lang="en-US" dirty="0">
                <a:cs typeface="Calibri"/>
              </a:rPr>
              <a:t> </a:t>
            </a:r>
            <a:r>
              <a:rPr lang="en-US" dirty="0" err="1">
                <a:cs typeface="Calibri"/>
              </a:rPr>
              <a:t>beschermd</a:t>
            </a:r>
            <a:r>
              <a:rPr lang="en-US" dirty="0">
                <a:cs typeface="Calibri"/>
              </a:rPr>
              <a:t> door </a:t>
            </a:r>
            <a:r>
              <a:rPr lang="en-US" dirty="0" err="1">
                <a:cs typeface="Calibri"/>
              </a:rPr>
              <a:t>buikvlies</a:t>
            </a:r>
            <a:r>
              <a:rPr lang="en-US" dirty="0">
                <a:cs typeface="Calibri"/>
              </a:rPr>
              <a:t> </a:t>
            </a:r>
            <a:r>
              <a:rPr lang="en-US" dirty="0" err="1">
                <a:cs typeface="Calibri"/>
              </a:rPr>
              <a:t>en</a:t>
            </a:r>
            <a:r>
              <a:rPr lang="en-US" dirty="0">
                <a:cs typeface="Calibri"/>
              </a:rPr>
              <a:t> </a:t>
            </a:r>
            <a:r>
              <a:rPr lang="en-US" dirty="0" err="1">
                <a:cs typeface="Calibri"/>
              </a:rPr>
              <a:t>buikspieren</a:t>
            </a:r>
            <a:r>
              <a:rPr lang="en-US" dirty="0">
                <a:cs typeface="Calibri"/>
              </a:rPr>
              <a:t>.  </a:t>
            </a:r>
          </a:p>
          <a:p>
            <a:endParaRPr lang="en-US" b="1" dirty="0">
              <a:cs typeface="Calibri"/>
            </a:endParaRPr>
          </a:p>
          <a:p>
            <a:endParaRPr lang="nl-NL" dirty="0">
              <a:cs typeface="Calibri"/>
            </a:endParaRPr>
          </a:p>
          <a:p>
            <a:endParaRPr lang="nl-NL" dirty="0">
              <a:cs typeface="Calibri"/>
            </a:endParaRPr>
          </a:p>
          <a:p>
            <a:endParaRPr lang="en-US" dirty="0">
              <a:cs typeface="Calibri"/>
            </a:endParaRPr>
          </a:p>
        </p:txBody>
      </p:sp>
      <p:sp>
        <p:nvSpPr>
          <p:cNvPr id="4" name="Tijdelijke aanduiding voor dianummer 3"/>
          <p:cNvSpPr>
            <a:spLocks noGrp="1"/>
          </p:cNvSpPr>
          <p:nvPr>
            <p:ph type="sldNum" sz="quarter" idx="5"/>
          </p:nvPr>
        </p:nvSpPr>
        <p:spPr/>
        <p:txBody>
          <a:bodyPr/>
          <a:lstStyle/>
          <a:p>
            <a:fld id="{542D9A13-A7BB-4D3B-BDA0-0B91F7CDD02F}" type="slidenum">
              <a:rPr lang="nl-NL" smtClean="0"/>
              <a:t>6</a:t>
            </a:fld>
            <a:endParaRPr lang="nl-NL"/>
          </a:p>
        </p:txBody>
      </p:sp>
    </p:spTree>
    <p:extLst>
      <p:ext uri="{BB962C8B-B14F-4D97-AF65-F5344CB8AC3E}">
        <p14:creationId xmlns:p14="http://schemas.microsoft.com/office/powerpoint/2010/main" val="3699298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233915" y="4400549"/>
            <a:ext cx="6485861" cy="4615860"/>
          </a:xfrm>
        </p:spPr>
        <p:txBody>
          <a:bodyPr/>
          <a:lstStyle/>
          <a:p>
            <a:r>
              <a:rPr lang="en-US" b="1" dirty="0"/>
              <a:t>Dunne </a:t>
            </a:r>
            <a:r>
              <a:rPr lang="en-US" b="1" dirty="0" err="1"/>
              <a:t>darm</a:t>
            </a:r>
            <a:endParaRPr lang="en-US" b="1" dirty="0">
              <a:cs typeface="Calibri"/>
            </a:endParaRPr>
          </a:p>
          <a:p>
            <a:r>
              <a:rPr lang="en-US" dirty="0"/>
              <a:t>De </a:t>
            </a:r>
            <a:r>
              <a:rPr lang="en-US" dirty="0" err="1"/>
              <a:t>twaalfvingerige</a:t>
            </a:r>
            <a:r>
              <a:rPr lang="en-US" dirty="0"/>
              <a:t> </a:t>
            </a:r>
            <a:r>
              <a:rPr lang="en-US" dirty="0" err="1"/>
              <a:t>darm</a:t>
            </a:r>
            <a:r>
              <a:rPr lang="en-US" dirty="0"/>
              <a:t> </a:t>
            </a:r>
            <a:r>
              <a:rPr lang="en-US" b="1" dirty="0"/>
              <a:t>(Duodenum) </a:t>
            </a:r>
            <a:r>
              <a:rPr lang="en-US" dirty="0"/>
              <a:t>is het begin van de </a:t>
            </a:r>
            <a:r>
              <a:rPr lang="en-US" dirty="0" err="1"/>
              <a:t>dunne</a:t>
            </a:r>
            <a:r>
              <a:rPr lang="en-US" dirty="0"/>
              <a:t> </a:t>
            </a:r>
            <a:r>
              <a:rPr lang="en-US" dirty="0" err="1"/>
              <a:t>darm</a:t>
            </a:r>
            <a:r>
              <a:rPr lang="en-US" dirty="0"/>
              <a:t>. </a:t>
            </a:r>
            <a:r>
              <a:rPr lang="en-US" dirty="0" err="1"/>
              <a:t>Hier</a:t>
            </a:r>
            <a:r>
              <a:rPr lang="en-US" dirty="0"/>
              <a:t> </a:t>
            </a:r>
            <a:r>
              <a:rPr lang="en-US" dirty="0" err="1"/>
              <a:t>wordt</a:t>
            </a:r>
            <a:r>
              <a:rPr lang="en-US" dirty="0"/>
              <a:t> het </a:t>
            </a:r>
            <a:r>
              <a:rPr lang="en-US" dirty="0" err="1"/>
              <a:t>maagzuur</a:t>
            </a:r>
            <a:r>
              <a:rPr lang="en-US" dirty="0"/>
              <a:t> minder </a:t>
            </a:r>
            <a:r>
              <a:rPr lang="en-US" dirty="0" err="1"/>
              <a:t>zuur</a:t>
            </a:r>
            <a:r>
              <a:rPr lang="en-US" dirty="0"/>
              <a:t> </a:t>
            </a:r>
            <a:r>
              <a:rPr lang="en-US" dirty="0" err="1"/>
              <a:t>gemaakt</a:t>
            </a:r>
            <a:r>
              <a:rPr lang="en-US" dirty="0"/>
              <a:t>. </a:t>
            </a:r>
            <a:r>
              <a:rPr lang="en-US" dirty="0" err="1"/>
              <a:t>Ook</a:t>
            </a:r>
            <a:r>
              <a:rPr lang="en-US" dirty="0"/>
              <a:t> </a:t>
            </a:r>
            <a:r>
              <a:rPr lang="en-US" dirty="0" err="1"/>
              <a:t>voegt</a:t>
            </a:r>
            <a:r>
              <a:rPr lang="en-US" dirty="0"/>
              <a:t> de </a:t>
            </a:r>
            <a:r>
              <a:rPr lang="en-US" dirty="0" err="1"/>
              <a:t>twaalfvingerige</a:t>
            </a:r>
            <a:r>
              <a:rPr lang="en-US" dirty="0"/>
              <a:t> </a:t>
            </a:r>
            <a:r>
              <a:rPr lang="en-US" dirty="0" err="1"/>
              <a:t>darm</a:t>
            </a:r>
            <a:r>
              <a:rPr lang="en-US" dirty="0"/>
              <a:t> </a:t>
            </a:r>
            <a:r>
              <a:rPr lang="en-US" dirty="0" err="1"/>
              <a:t>andere</a:t>
            </a:r>
            <a:r>
              <a:rPr lang="en-US" dirty="0"/>
              <a:t> </a:t>
            </a:r>
            <a:r>
              <a:rPr lang="en-US" dirty="0" err="1"/>
              <a:t>spijsverteringssappen</a:t>
            </a:r>
            <a:r>
              <a:rPr lang="en-US" dirty="0"/>
              <a:t> toe, die </a:t>
            </a:r>
            <a:r>
              <a:rPr lang="en-US" dirty="0" err="1"/>
              <a:t>zorgen</a:t>
            </a:r>
            <a:r>
              <a:rPr lang="en-US" dirty="0"/>
              <a:t> </a:t>
            </a:r>
            <a:r>
              <a:rPr lang="en-US" dirty="0" err="1"/>
              <a:t>voor</a:t>
            </a:r>
            <a:r>
              <a:rPr lang="en-US" dirty="0"/>
              <a:t> de </a:t>
            </a:r>
            <a:r>
              <a:rPr lang="en-US" dirty="0" err="1"/>
              <a:t>vertering</a:t>
            </a:r>
            <a:r>
              <a:rPr lang="en-US" dirty="0"/>
              <a:t> in de </a:t>
            </a:r>
            <a:r>
              <a:rPr lang="en-US" dirty="0" err="1"/>
              <a:t>dunne</a:t>
            </a:r>
            <a:r>
              <a:rPr lang="en-US" dirty="0"/>
              <a:t> </a:t>
            </a:r>
            <a:r>
              <a:rPr lang="en-US" dirty="0" err="1"/>
              <a:t>darm</a:t>
            </a:r>
            <a:r>
              <a:rPr lang="en-US" dirty="0"/>
              <a:t>. In de 12 </a:t>
            </a:r>
            <a:r>
              <a:rPr lang="en-US" dirty="0" err="1"/>
              <a:t>vingerige</a:t>
            </a:r>
            <a:r>
              <a:rPr lang="en-US" dirty="0"/>
              <a:t> </a:t>
            </a:r>
            <a:r>
              <a:rPr lang="en-US" dirty="0" err="1"/>
              <a:t>darm</a:t>
            </a:r>
            <a:r>
              <a:rPr lang="en-US" dirty="0"/>
              <a:t> </a:t>
            </a:r>
            <a:r>
              <a:rPr lang="en-US" dirty="0" err="1"/>
              <a:t>vindt</a:t>
            </a:r>
            <a:r>
              <a:rPr lang="en-US" dirty="0"/>
              <a:t> de </a:t>
            </a:r>
            <a:r>
              <a:rPr lang="en-US" dirty="0" err="1"/>
              <a:t>uitwisseling</a:t>
            </a:r>
            <a:r>
              <a:rPr lang="en-US" dirty="0"/>
              <a:t> van </a:t>
            </a:r>
            <a:r>
              <a:rPr lang="en-US" dirty="0" err="1"/>
              <a:t>stoffen</a:t>
            </a:r>
            <a:r>
              <a:rPr lang="en-US" dirty="0"/>
              <a:t> </a:t>
            </a:r>
            <a:r>
              <a:rPr lang="en-US" dirty="0" err="1"/>
              <a:t>plaats</a:t>
            </a:r>
            <a:r>
              <a:rPr lang="en-US" dirty="0"/>
              <a:t> met de lever </a:t>
            </a:r>
            <a:r>
              <a:rPr lang="en-US" dirty="0" err="1"/>
              <a:t>en</a:t>
            </a:r>
            <a:r>
              <a:rPr lang="en-US" dirty="0"/>
              <a:t> </a:t>
            </a:r>
            <a:r>
              <a:rPr lang="en-US" dirty="0" err="1"/>
              <a:t>alvleesklier</a:t>
            </a:r>
            <a:r>
              <a:rPr lang="en-US" dirty="0"/>
              <a:t>. </a:t>
            </a:r>
            <a:r>
              <a:rPr lang="en-US" dirty="0" err="1"/>
              <a:t>Daarnaast</a:t>
            </a:r>
            <a:r>
              <a:rPr lang="en-US" dirty="0"/>
              <a:t> </a:t>
            </a:r>
            <a:r>
              <a:rPr lang="en-US" dirty="0" err="1"/>
              <a:t>wordt</a:t>
            </a:r>
            <a:r>
              <a:rPr lang="en-US" dirty="0"/>
              <a:t> </a:t>
            </a:r>
            <a:r>
              <a:rPr lang="en-US" dirty="0" err="1"/>
              <a:t>hier</a:t>
            </a:r>
            <a:r>
              <a:rPr lang="en-US" dirty="0"/>
              <a:t> </a:t>
            </a:r>
            <a:r>
              <a:rPr lang="en-US" dirty="0" err="1"/>
              <a:t>bepaald</a:t>
            </a:r>
            <a:r>
              <a:rPr lang="en-US" dirty="0"/>
              <a:t> </a:t>
            </a:r>
            <a:r>
              <a:rPr lang="en-US" dirty="0" err="1"/>
              <a:t>hoeveel</a:t>
            </a:r>
            <a:r>
              <a:rPr lang="en-US" dirty="0"/>
              <a:t> </a:t>
            </a:r>
            <a:r>
              <a:rPr lang="en-US" dirty="0" err="1"/>
              <a:t>voedsel</a:t>
            </a:r>
            <a:r>
              <a:rPr lang="en-US" dirty="0"/>
              <a:t> </a:t>
            </a:r>
            <a:r>
              <a:rPr lang="en-US" dirty="0" err="1"/>
              <a:t>er</a:t>
            </a:r>
            <a:r>
              <a:rPr lang="en-US" dirty="0"/>
              <a:t> door mag </a:t>
            </a:r>
            <a:r>
              <a:rPr lang="en-US" dirty="0" err="1"/>
              <a:t>naar</a:t>
            </a:r>
            <a:r>
              <a:rPr lang="en-US" dirty="0"/>
              <a:t> de </a:t>
            </a:r>
            <a:r>
              <a:rPr lang="en-US" dirty="0" err="1"/>
              <a:t>dunnen</a:t>
            </a:r>
            <a:r>
              <a:rPr lang="en-US" dirty="0"/>
              <a:t> </a:t>
            </a:r>
            <a:r>
              <a:rPr lang="en-US" dirty="0" err="1"/>
              <a:t>darm</a:t>
            </a:r>
            <a:r>
              <a:rPr lang="en-US" dirty="0"/>
              <a:t>. </a:t>
            </a:r>
          </a:p>
          <a:p>
            <a:r>
              <a:rPr lang="en-US" dirty="0"/>
              <a:t>De </a:t>
            </a:r>
            <a:r>
              <a:rPr lang="en-US" dirty="0" err="1"/>
              <a:t>dunne</a:t>
            </a:r>
            <a:r>
              <a:rPr lang="en-US" dirty="0"/>
              <a:t> </a:t>
            </a:r>
            <a:r>
              <a:rPr lang="en-US" dirty="0" err="1"/>
              <a:t>darm</a:t>
            </a:r>
            <a:r>
              <a:rPr lang="en-US" dirty="0"/>
              <a:t> is </a:t>
            </a:r>
            <a:r>
              <a:rPr lang="en-US" dirty="0" err="1"/>
              <a:t>ongeveer</a:t>
            </a:r>
            <a:r>
              <a:rPr lang="en-US" dirty="0"/>
              <a:t> 5 meter lang. </a:t>
            </a:r>
            <a:r>
              <a:rPr lang="en-US" dirty="0" err="1"/>
              <a:t>Belangrijke</a:t>
            </a:r>
            <a:r>
              <a:rPr lang="en-US" dirty="0"/>
              <a:t> </a:t>
            </a:r>
            <a:r>
              <a:rPr lang="en-US" dirty="0" err="1"/>
              <a:t>voedingsstoffen</a:t>
            </a:r>
            <a:r>
              <a:rPr lang="en-US" dirty="0"/>
              <a:t> die </a:t>
            </a:r>
            <a:r>
              <a:rPr lang="en-US" dirty="0" err="1"/>
              <a:t>bij</a:t>
            </a:r>
            <a:r>
              <a:rPr lang="en-US" dirty="0"/>
              <a:t> de </a:t>
            </a:r>
            <a:r>
              <a:rPr lang="en-US" dirty="0" err="1"/>
              <a:t>vertering</a:t>
            </a:r>
            <a:r>
              <a:rPr lang="en-US" dirty="0"/>
              <a:t> </a:t>
            </a:r>
            <a:r>
              <a:rPr lang="en-US" dirty="0" err="1"/>
              <a:t>uit</a:t>
            </a:r>
            <a:r>
              <a:rPr lang="en-US" dirty="0"/>
              <a:t> het </a:t>
            </a:r>
            <a:r>
              <a:rPr lang="en-US" dirty="0" err="1"/>
              <a:t>voedsel</a:t>
            </a:r>
            <a:r>
              <a:rPr lang="en-US" dirty="0"/>
              <a:t> </a:t>
            </a:r>
            <a:r>
              <a:rPr lang="en-US" dirty="0" err="1"/>
              <a:t>vrijkomen</a:t>
            </a:r>
            <a:r>
              <a:rPr lang="en-US" dirty="0"/>
              <a:t> </a:t>
            </a:r>
            <a:r>
              <a:rPr lang="en-US" dirty="0" err="1"/>
              <a:t>worden</a:t>
            </a:r>
            <a:r>
              <a:rPr lang="en-US" dirty="0"/>
              <a:t> via de </a:t>
            </a:r>
            <a:r>
              <a:rPr lang="en-US" dirty="0" err="1"/>
              <a:t>darmwand</a:t>
            </a:r>
            <a:r>
              <a:rPr lang="en-US" dirty="0"/>
              <a:t> </a:t>
            </a:r>
            <a:r>
              <a:rPr lang="en-US" dirty="0" err="1"/>
              <a:t>opgenomen</a:t>
            </a:r>
            <a:r>
              <a:rPr lang="en-US" dirty="0"/>
              <a:t> </a:t>
            </a:r>
            <a:r>
              <a:rPr lang="en-US" dirty="0" err="1"/>
              <a:t>en</a:t>
            </a:r>
            <a:r>
              <a:rPr lang="en-US" dirty="0"/>
              <a:t> </a:t>
            </a:r>
            <a:r>
              <a:rPr lang="en-US" dirty="0" err="1"/>
              <a:t>aan</a:t>
            </a:r>
            <a:r>
              <a:rPr lang="en-US" dirty="0"/>
              <a:t> het </a:t>
            </a:r>
            <a:r>
              <a:rPr lang="en-US" dirty="0" err="1"/>
              <a:t>bloed</a:t>
            </a:r>
            <a:r>
              <a:rPr lang="en-US" dirty="0"/>
              <a:t> </a:t>
            </a:r>
            <a:r>
              <a:rPr lang="en-US" dirty="0" err="1"/>
              <a:t>afgegeven</a:t>
            </a:r>
            <a:r>
              <a:rPr lang="en-US" dirty="0"/>
              <a:t>. </a:t>
            </a:r>
            <a:r>
              <a:rPr lang="en-US" dirty="0" err="1"/>
              <a:t>Aan</a:t>
            </a:r>
            <a:r>
              <a:rPr lang="en-US" dirty="0"/>
              <a:t> het </a:t>
            </a:r>
            <a:r>
              <a:rPr lang="en-US" dirty="0" err="1"/>
              <a:t>eind</a:t>
            </a:r>
            <a:r>
              <a:rPr lang="en-US" dirty="0"/>
              <a:t> van de </a:t>
            </a:r>
            <a:r>
              <a:rPr lang="en-US" dirty="0" err="1"/>
              <a:t>dunne</a:t>
            </a:r>
            <a:r>
              <a:rPr lang="en-US" dirty="0"/>
              <a:t> </a:t>
            </a:r>
            <a:r>
              <a:rPr lang="en-US" dirty="0" err="1"/>
              <a:t>darm</a:t>
            </a:r>
            <a:r>
              <a:rPr lang="en-US" dirty="0"/>
              <a:t> is het </a:t>
            </a:r>
            <a:r>
              <a:rPr lang="en-US" dirty="0" err="1"/>
              <a:t>verteringsproces</a:t>
            </a:r>
            <a:r>
              <a:rPr lang="en-US" dirty="0"/>
              <a:t> </a:t>
            </a:r>
            <a:r>
              <a:rPr lang="en-US" dirty="0" err="1"/>
              <a:t>voltooid</a:t>
            </a:r>
            <a:r>
              <a:rPr lang="en-US" dirty="0"/>
              <a:t> </a:t>
            </a:r>
            <a:r>
              <a:rPr lang="en-US" dirty="0" err="1"/>
              <a:t>en</a:t>
            </a:r>
            <a:r>
              <a:rPr lang="en-US" dirty="0"/>
              <a:t> </a:t>
            </a:r>
            <a:r>
              <a:rPr lang="en-US" dirty="0" err="1"/>
              <a:t>zijn</a:t>
            </a:r>
            <a:r>
              <a:rPr lang="en-US" dirty="0"/>
              <a:t> </a:t>
            </a:r>
            <a:r>
              <a:rPr lang="en-US" dirty="0" err="1"/>
              <a:t>alle</a:t>
            </a:r>
            <a:r>
              <a:rPr lang="en-US" dirty="0"/>
              <a:t> </a:t>
            </a:r>
            <a:r>
              <a:rPr lang="en-US" dirty="0" err="1"/>
              <a:t>voedingsstoffen</a:t>
            </a:r>
            <a:r>
              <a:rPr lang="en-US" dirty="0"/>
              <a:t> </a:t>
            </a:r>
            <a:r>
              <a:rPr lang="en-US" dirty="0" err="1"/>
              <a:t>uit</a:t>
            </a:r>
            <a:r>
              <a:rPr lang="en-US" dirty="0"/>
              <a:t> het </a:t>
            </a:r>
            <a:r>
              <a:rPr lang="en-US" dirty="0" err="1"/>
              <a:t>voedsel</a:t>
            </a:r>
            <a:r>
              <a:rPr lang="en-US" dirty="0"/>
              <a:t> </a:t>
            </a:r>
            <a:r>
              <a:rPr lang="en-US" dirty="0" err="1"/>
              <a:t>gehaald</a:t>
            </a:r>
            <a:r>
              <a:rPr lang="en-US" dirty="0"/>
              <a:t>. De </a:t>
            </a:r>
            <a:r>
              <a:rPr lang="en-US" dirty="0" err="1"/>
              <a:t>onverteerbare</a:t>
            </a:r>
            <a:r>
              <a:rPr lang="en-US" dirty="0"/>
              <a:t> </a:t>
            </a:r>
            <a:r>
              <a:rPr lang="en-US" dirty="0" err="1"/>
              <a:t>resten</a:t>
            </a:r>
            <a:r>
              <a:rPr lang="en-US" dirty="0"/>
              <a:t> </a:t>
            </a:r>
            <a:r>
              <a:rPr lang="en-US" dirty="0" err="1"/>
              <a:t>gaan</a:t>
            </a:r>
            <a:r>
              <a:rPr lang="en-US" dirty="0"/>
              <a:t> door </a:t>
            </a:r>
            <a:r>
              <a:rPr lang="en-US" dirty="0" err="1"/>
              <a:t>naar</a:t>
            </a:r>
            <a:r>
              <a:rPr lang="en-US" dirty="0"/>
              <a:t> de </a:t>
            </a:r>
            <a:r>
              <a:rPr lang="en-US" dirty="0" err="1"/>
              <a:t>dikke</a:t>
            </a:r>
            <a:r>
              <a:rPr lang="en-US" dirty="0"/>
              <a:t> </a:t>
            </a:r>
            <a:r>
              <a:rPr lang="en-US" dirty="0" err="1"/>
              <a:t>darm</a:t>
            </a:r>
            <a:r>
              <a:rPr lang="en-US" dirty="0"/>
              <a:t>.</a:t>
            </a:r>
            <a:endParaRPr lang="en-US" dirty="0">
              <a:cs typeface="Calibri"/>
            </a:endParaRPr>
          </a:p>
          <a:p>
            <a:endParaRPr lang="nl-NL" dirty="0">
              <a:cs typeface="Calibri"/>
            </a:endParaRPr>
          </a:p>
          <a:p>
            <a:r>
              <a:rPr lang="nl-NL" b="1" dirty="0">
                <a:cs typeface="Calibri"/>
              </a:rPr>
              <a:t>Dikke darm</a:t>
            </a:r>
          </a:p>
          <a:p>
            <a:r>
              <a:rPr lang="nl-NL" dirty="0">
                <a:cs typeface="Calibri"/>
              </a:rPr>
              <a:t>De dikke darm is ongeveer 1,5mtr lang en ligt als een omgekeerde U in de buikholte. </a:t>
            </a:r>
          </a:p>
          <a:p>
            <a:r>
              <a:rPr lang="nl-NL" dirty="0">
                <a:cs typeface="Calibri"/>
              </a:rPr>
              <a:t>In de dikke darm worden water en zout aan de inhoud onttrokken. Als je dunne ontlasting of diarree heeft, dan gaat de ontlasting te snel door de dikke darm en onttrekt de darm te weinig vocht aan de ontlasting. Gaat de ontlasting te traag door de dikke darm, dan kan verstopping (obstipatie) ontstaan. </a:t>
            </a:r>
          </a:p>
          <a:p>
            <a:r>
              <a:rPr lang="nl-NL" dirty="0">
                <a:cs typeface="Calibri"/>
              </a:rPr>
              <a:t>Ontlasting die overblijft, gaat naar de endeldarm. Het </a:t>
            </a:r>
            <a:r>
              <a:rPr lang="nl-NL" b="1" dirty="0">
                <a:cs typeface="Calibri"/>
              </a:rPr>
              <a:t>duurt ongeveer 24 uur </a:t>
            </a:r>
            <a:r>
              <a:rPr lang="nl-NL" dirty="0">
                <a:cs typeface="Calibri"/>
              </a:rPr>
              <a:t>voordat de ontlasting de hele dikke darm door is. Het verder afbreken van de darminhoud heet rottingsproces wat wordt veroorzaakt door bacteriën in de dikke darm. </a:t>
            </a:r>
          </a:p>
          <a:p>
            <a:endParaRPr lang="nl-NL" dirty="0">
              <a:cs typeface="Calibri"/>
            </a:endParaRPr>
          </a:p>
          <a:p>
            <a:r>
              <a:rPr lang="nl-NL" b="1" dirty="0">
                <a:cs typeface="Calibri"/>
              </a:rPr>
              <a:t>Endeldarm</a:t>
            </a:r>
          </a:p>
          <a:p>
            <a:r>
              <a:rPr lang="nl-NL" dirty="0">
                <a:cs typeface="Calibri"/>
              </a:rPr>
              <a:t>In de endeldarm wordt de ontlasting tijdelijk opgeslagen. Wanneer de endeldarm vol is, krijgt je aandrang en verlaat de ontlasting het lichaam via de anus. </a:t>
            </a:r>
          </a:p>
          <a:p>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7</a:t>
            </a:fld>
            <a:endParaRPr lang="nl-NL"/>
          </a:p>
        </p:txBody>
      </p:sp>
    </p:spTree>
    <p:extLst>
      <p:ext uri="{BB962C8B-B14F-4D97-AF65-F5344CB8AC3E}">
        <p14:creationId xmlns:p14="http://schemas.microsoft.com/office/powerpoint/2010/main" val="482699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8</a:t>
            </a:fld>
            <a:endParaRPr lang="nl-NL"/>
          </a:p>
        </p:txBody>
      </p:sp>
    </p:spTree>
    <p:extLst>
      <p:ext uri="{BB962C8B-B14F-4D97-AF65-F5344CB8AC3E}">
        <p14:creationId xmlns:p14="http://schemas.microsoft.com/office/powerpoint/2010/main" val="3051056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 de resterende deel van de les is nog 25 minuten tijd nodig. Pas de resterende tijd die je aan deze dia besteedt hierop aan. Sla evt. deze opdracht over als die tijd er niet meer is. </a:t>
            </a:r>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9</a:t>
            </a:fld>
            <a:endParaRPr lang="nl-NL"/>
          </a:p>
        </p:txBody>
      </p:sp>
    </p:spTree>
    <p:extLst>
      <p:ext uri="{BB962C8B-B14F-4D97-AF65-F5344CB8AC3E}">
        <p14:creationId xmlns:p14="http://schemas.microsoft.com/office/powerpoint/2010/main" val="30061967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nl-NL"/>
              <a:t>Klik om de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a:t>Klik om de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de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a:t>Klik om de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a:t>Klik om de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a:t>Klik om de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de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a:t>Klik om de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de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a:t>Klik om de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de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de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a:t>Klik om de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1/19/2019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chooltv.nl/video/de-spijsvertering-de-weg-die-het-voedsel-in-het-lichaam-aflegt-van-mond-tot-einddar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youtu.be/pULytfpp5Dc" TargetMode="External"/><Relationship Id="rId4" Type="http://schemas.openxmlformats.org/officeDocument/2006/relationships/hyperlink" Target="https://www.youtube.com/watch?v=ecUq2TD0bl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Anatomie en Fysiologie</a:t>
            </a:r>
          </a:p>
        </p:txBody>
      </p:sp>
      <p:sp>
        <p:nvSpPr>
          <p:cNvPr id="3" name="Ondertitel 2"/>
          <p:cNvSpPr>
            <a:spLocks noGrp="1"/>
          </p:cNvSpPr>
          <p:nvPr>
            <p:ph type="subTitle" idx="1"/>
          </p:nvPr>
        </p:nvSpPr>
        <p:spPr/>
        <p:txBody>
          <a:bodyPr/>
          <a:lstStyle/>
          <a:p>
            <a:r>
              <a:rPr lang="nl-NL" dirty="0"/>
              <a:t>Les 3</a:t>
            </a:r>
          </a:p>
        </p:txBody>
      </p:sp>
    </p:spTree>
    <p:extLst>
      <p:ext uri="{BB962C8B-B14F-4D97-AF65-F5344CB8AC3E}">
        <p14:creationId xmlns:p14="http://schemas.microsoft.com/office/powerpoint/2010/main" val="4157598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Kahoot</a:t>
            </a:r>
            <a:r>
              <a:rPr lang="nl-NL" dirty="0"/>
              <a:t> Anatomie/ fysiologie</a:t>
            </a:r>
          </a:p>
        </p:txBody>
      </p:sp>
      <p:sp>
        <p:nvSpPr>
          <p:cNvPr id="3" name="Tijdelijke aanduiding voor inhoud 2"/>
          <p:cNvSpPr>
            <a:spLocks noGrp="1"/>
          </p:cNvSpPr>
          <p:nvPr>
            <p:ph sz="quarter" idx="13"/>
          </p:nvPr>
        </p:nvSpPr>
        <p:spPr/>
        <p:txBody>
          <a:bodyPr/>
          <a:lstStyle/>
          <a:p>
            <a:r>
              <a:rPr lang="nl-NL" sz="2800" dirty="0"/>
              <a:t>Om jullie kennis te toetsen, een </a:t>
            </a:r>
            <a:r>
              <a:rPr lang="nl-NL" sz="2800" dirty="0" err="1"/>
              <a:t>Kahoot</a:t>
            </a:r>
            <a:r>
              <a:rPr lang="nl-NL" sz="2800" dirty="0"/>
              <a:t>:</a:t>
            </a:r>
          </a:p>
          <a:p>
            <a:endParaRPr lang="nl-NL" sz="2800" dirty="0"/>
          </a:p>
          <a:p>
            <a:r>
              <a:rPr lang="nl-NL" sz="2800" dirty="0"/>
              <a:t>Ga naar </a:t>
            </a:r>
            <a:r>
              <a:rPr lang="nl-NL" sz="4400" dirty="0"/>
              <a:t>kahoot.it</a:t>
            </a:r>
            <a:r>
              <a:rPr lang="nl-NL" sz="2800" dirty="0"/>
              <a:t> en vul de code in</a:t>
            </a:r>
          </a:p>
          <a:p>
            <a:pPr marL="0" indent="0">
              <a:buNone/>
            </a:pPr>
            <a:endParaRPr lang="nl-NL" dirty="0"/>
          </a:p>
        </p:txBody>
      </p:sp>
    </p:spTree>
    <p:extLst>
      <p:ext uri="{BB962C8B-B14F-4D97-AF65-F5344CB8AC3E}">
        <p14:creationId xmlns:p14="http://schemas.microsoft.com/office/powerpoint/2010/main" val="3620025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Vooruitblik volgende week</a:t>
            </a:r>
          </a:p>
        </p:txBody>
      </p:sp>
      <p:sp>
        <p:nvSpPr>
          <p:cNvPr id="3" name="Tijdelijke aanduiding voor inhoud 2"/>
          <p:cNvSpPr>
            <a:spLocks noGrp="1"/>
          </p:cNvSpPr>
          <p:nvPr>
            <p:ph sz="quarter" idx="13"/>
          </p:nvPr>
        </p:nvSpPr>
        <p:spPr>
          <a:xfrm>
            <a:off x="913773" y="1998617"/>
            <a:ext cx="10986489" cy="4859383"/>
          </a:xfrm>
        </p:spPr>
        <p:txBody>
          <a:bodyPr>
            <a:normAutofit/>
          </a:bodyPr>
          <a:lstStyle/>
          <a:p>
            <a:r>
              <a:rPr lang="nl-NL" sz="2400" dirty="0"/>
              <a:t>Maak een groepje van max. 4 personen </a:t>
            </a:r>
          </a:p>
          <a:p>
            <a:r>
              <a:rPr lang="nl-NL" sz="2400" dirty="0"/>
              <a:t>Elk groepje krijgt een orgaan toegewezen die reeds is besproken</a:t>
            </a:r>
          </a:p>
          <a:p>
            <a:r>
              <a:rPr lang="nl-NL" sz="2400" dirty="0"/>
              <a:t>Maak een </a:t>
            </a:r>
            <a:r>
              <a:rPr lang="nl-NL" sz="2400" b="1" dirty="0">
                <a:solidFill>
                  <a:srgbClr val="FF0000"/>
                </a:solidFill>
              </a:rPr>
              <a:t>originele</a:t>
            </a:r>
            <a:r>
              <a:rPr lang="nl-NL" sz="2400" dirty="0">
                <a:solidFill>
                  <a:srgbClr val="FF0000"/>
                </a:solidFill>
              </a:rPr>
              <a:t> </a:t>
            </a:r>
            <a:r>
              <a:rPr lang="nl-NL" sz="2400" dirty="0"/>
              <a:t>presentatie van 10 minuten over een ziekte die voorkomt in het orgaan dat je groep heeft gekregen. (geen kanker). </a:t>
            </a:r>
            <a:r>
              <a:rPr lang="nl-NL" sz="2400" b="1" dirty="0">
                <a:solidFill>
                  <a:srgbClr val="FF0000"/>
                </a:solidFill>
              </a:rPr>
              <a:t>Zorg voor diepgang!</a:t>
            </a:r>
          </a:p>
          <a:p>
            <a:r>
              <a:rPr lang="nl-NL" sz="2400" dirty="0"/>
              <a:t>Aandeel groepsleden gelijkwaardig in de presentatie</a:t>
            </a:r>
          </a:p>
          <a:p>
            <a:r>
              <a:rPr lang="nl-NL" sz="2400" dirty="0"/>
              <a:t>Presentatie wordt gemaakt in les 4 en gepresenteerd in les 7</a:t>
            </a:r>
          </a:p>
          <a:p>
            <a:r>
              <a:rPr lang="nl-NL" sz="2400" dirty="0"/>
              <a:t>Beoordeling is individueel en telt voor 1/3 van het cijfer. </a:t>
            </a:r>
          </a:p>
          <a:p>
            <a:r>
              <a:rPr lang="nl-NL" sz="2400" dirty="0"/>
              <a:t>Cijfer wordt pas bekend gemaakt na de toets in week 9. </a:t>
            </a:r>
          </a:p>
        </p:txBody>
      </p:sp>
    </p:spTree>
    <p:extLst>
      <p:ext uri="{BB962C8B-B14F-4D97-AF65-F5344CB8AC3E}">
        <p14:creationId xmlns:p14="http://schemas.microsoft.com/office/powerpoint/2010/main" val="331512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 vorige les</a:t>
            </a:r>
          </a:p>
        </p:txBody>
      </p:sp>
      <p:sp>
        <p:nvSpPr>
          <p:cNvPr id="3" name="Tijdelijke aanduiding voor inhoud 2"/>
          <p:cNvSpPr>
            <a:spLocks noGrp="1"/>
          </p:cNvSpPr>
          <p:nvPr>
            <p:ph sz="quarter" idx="13"/>
          </p:nvPr>
        </p:nvSpPr>
        <p:spPr/>
        <p:txBody>
          <a:bodyPr vert="horz" lIns="91440" tIns="45720" rIns="91440" bIns="45720" rtlCol="0" anchor="t">
            <a:normAutofit/>
          </a:bodyPr>
          <a:lstStyle/>
          <a:p>
            <a:r>
              <a:rPr lang="nl-NL" sz="2400" dirty="0"/>
              <a:t>Wat is de functie van het skelet. </a:t>
            </a:r>
          </a:p>
          <a:p>
            <a:endParaRPr lang="nl-NL" sz="2400" dirty="0"/>
          </a:p>
          <a:p>
            <a:r>
              <a:rPr lang="nl-NL" sz="2400" dirty="0"/>
              <a:t>Wat zijn willekeurige - en onwillekeurige spieren?</a:t>
            </a:r>
          </a:p>
          <a:p>
            <a:pPr marL="0" indent="0">
              <a:buNone/>
            </a:pPr>
            <a:endParaRPr lang="nl-NL" sz="2400" dirty="0"/>
          </a:p>
          <a:p>
            <a:r>
              <a:rPr lang="nl-NL" sz="2400" dirty="0"/>
              <a:t>Wat doet een strekspier en wat doet een buigspier?</a:t>
            </a:r>
          </a:p>
          <a:p>
            <a:pPr marL="0" indent="0">
              <a:buNone/>
            </a:pPr>
            <a:endParaRPr lang="nl-NL" dirty="0">
              <a:solidFill>
                <a:srgbClr val="000000"/>
              </a:solidFill>
            </a:endParaRPr>
          </a:p>
          <a:p>
            <a:pPr marL="0" indent="0">
              <a:buNone/>
            </a:pPr>
            <a:endParaRPr lang="nl-NL" dirty="0">
              <a:solidFill>
                <a:srgbClr val="7030A0"/>
              </a:solidFill>
            </a:endParaRPr>
          </a:p>
        </p:txBody>
      </p:sp>
    </p:spTree>
    <p:extLst>
      <p:ext uri="{BB962C8B-B14F-4D97-AF65-F5344CB8AC3E}">
        <p14:creationId xmlns:p14="http://schemas.microsoft.com/office/powerpoint/2010/main" val="383075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Ademhalingsstelsel</a:t>
            </a:r>
          </a:p>
        </p:txBody>
      </p:sp>
      <p:sp>
        <p:nvSpPr>
          <p:cNvPr id="3" name="Tijdelijke aanduiding voor inhoud 2"/>
          <p:cNvSpPr>
            <a:spLocks noGrp="1"/>
          </p:cNvSpPr>
          <p:nvPr>
            <p:ph sz="quarter" idx="13"/>
          </p:nvPr>
        </p:nvSpPr>
        <p:spPr>
          <a:xfrm>
            <a:off x="913774" y="2367092"/>
            <a:ext cx="10363826" cy="4229651"/>
          </a:xfrm>
        </p:spPr>
        <p:txBody>
          <a:bodyPr>
            <a:normAutofit/>
          </a:bodyPr>
          <a:lstStyle/>
          <a:p>
            <a:r>
              <a:rPr lang="nl-NL" sz="2400" dirty="0"/>
              <a:t>Mond en neus</a:t>
            </a:r>
          </a:p>
          <a:p>
            <a:r>
              <a:rPr lang="nl-NL" sz="2400" dirty="0"/>
              <a:t>Luchtpijp </a:t>
            </a:r>
            <a:r>
              <a:rPr lang="nl-NL" sz="2400" dirty="0">
                <a:sym typeface="Wingdings" panose="05000000000000000000" pitchFamily="2" charset="2"/>
              </a:rPr>
              <a:t> Begint in hals en sluit de slokdarm af door samentrekken van onwillekeurige spieren.</a:t>
            </a:r>
            <a:endParaRPr lang="nl-NL" sz="2400" dirty="0"/>
          </a:p>
          <a:p>
            <a:r>
              <a:rPr lang="nl-NL" sz="2400" dirty="0"/>
              <a:t>Bronchiën </a:t>
            </a:r>
            <a:r>
              <a:rPr lang="nl-NL" sz="2400" dirty="0">
                <a:sym typeface="Wingdings" panose="05000000000000000000" pitchFamily="2" charset="2"/>
              </a:rPr>
              <a:t> zijn vertakkingen van de luchtpijp en Voorzien de long van zuurstof (O2)</a:t>
            </a:r>
            <a:endParaRPr lang="nl-NL" sz="2400" dirty="0"/>
          </a:p>
          <a:p>
            <a:r>
              <a:rPr lang="nl-NL" sz="2400" dirty="0"/>
              <a:t>Longblaasjes </a:t>
            </a:r>
            <a:r>
              <a:rPr lang="nl-NL" sz="2400" dirty="0">
                <a:sym typeface="Wingdings" panose="05000000000000000000" pitchFamily="2" charset="2"/>
              </a:rPr>
              <a:t> Zorgen ervoor dat de O2 vanuit de longen in het bloed komt en koolstofdioxide (CO2) uit het bloed wordt gehaald </a:t>
            </a:r>
            <a:endParaRPr lang="nl-NL" sz="2400" dirty="0"/>
          </a:p>
          <a:p>
            <a:pPr marL="0" indent="0">
              <a:buNone/>
            </a:pPr>
            <a:endParaRPr lang="nl-NL" dirty="0"/>
          </a:p>
        </p:txBody>
      </p:sp>
    </p:spTree>
    <p:extLst>
      <p:ext uri="{BB962C8B-B14F-4D97-AF65-F5344CB8AC3E}">
        <p14:creationId xmlns:p14="http://schemas.microsoft.com/office/powerpoint/2010/main" val="3176226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Longen</a:t>
            </a:r>
          </a:p>
        </p:txBody>
      </p:sp>
      <p:sp>
        <p:nvSpPr>
          <p:cNvPr id="3" name="Tijdelijke aanduiding voor inhoud 2"/>
          <p:cNvSpPr>
            <a:spLocks noGrp="1"/>
          </p:cNvSpPr>
          <p:nvPr>
            <p:ph sz="quarter" idx="13"/>
          </p:nvPr>
        </p:nvSpPr>
        <p:spPr>
          <a:xfrm>
            <a:off x="444137" y="2367092"/>
            <a:ext cx="11495313" cy="4373342"/>
          </a:xfrm>
        </p:spPr>
        <p:txBody>
          <a:bodyPr>
            <a:normAutofit/>
          </a:bodyPr>
          <a:lstStyle/>
          <a:p>
            <a:r>
              <a:rPr lang="nl-NL" sz="2400" dirty="0"/>
              <a:t>Omvang longen is Afhankelijk van; geslacht, lichaamsbouw, leeftijd en conditie</a:t>
            </a:r>
          </a:p>
          <a:p>
            <a:r>
              <a:rPr lang="nl-NL" sz="2400" dirty="0"/>
              <a:t>Totale longcapaciteit is 5-6 liter O2</a:t>
            </a:r>
          </a:p>
          <a:p>
            <a:r>
              <a:rPr lang="nl-NL" sz="2400" dirty="0"/>
              <a:t>Kleine bloedsomloop: O2arm bloed gaat via de longslagader van het hart naar de longen. Daar brengen de longblaasjes O2 in het bloed. O2rijk bloed gaat via longader terug naar het hart​</a:t>
            </a:r>
          </a:p>
          <a:p>
            <a:r>
              <a:rPr lang="nl-NL" sz="2400" dirty="0"/>
              <a:t>Afvalproduct van verbrandingsproces in lichaam= koolstofdioxide (CO2). Dat gaat via de aders naar de longblaasjes en dan wordt het uitgeademd. </a:t>
            </a:r>
          </a:p>
          <a:p>
            <a:endParaRPr lang="nl-NL" dirty="0"/>
          </a:p>
          <a:p>
            <a:endParaRPr lang="nl-NL" dirty="0"/>
          </a:p>
        </p:txBody>
      </p:sp>
    </p:spTree>
    <p:extLst>
      <p:ext uri="{BB962C8B-B14F-4D97-AF65-F5344CB8AC3E}">
        <p14:creationId xmlns:p14="http://schemas.microsoft.com/office/powerpoint/2010/main" val="230733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78864" y="2410158"/>
            <a:ext cx="8335928" cy="1529260"/>
          </a:xfrm>
        </p:spPr>
        <p:txBody>
          <a:bodyPr>
            <a:normAutofit/>
          </a:bodyPr>
          <a:lstStyle/>
          <a:p>
            <a:pPr marL="3429000" marR="0" lvl="7" indent="-228600" defTabSz="914400" rtl="0" eaLnBrk="1" fontAlgn="auto" latinLnBrk="0" hangingPunct="1">
              <a:lnSpc>
                <a:spcPct val="120000"/>
              </a:lnSpc>
              <a:spcBef>
                <a:spcPts val="500"/>
              </a:spcBef>
              <a:spcAft>
                <a:spcPts val="0"/>
              </a:spcAft>
              <a:tabLst/>
              <a:defRPr/>
            </a:pPr>
            <a:r>
              <a:rPr lang="nl-NL" sz="1100" kern="1200" cap="all" dirty="0">
                <a:solidFill>
                  <a:prstClr val="black"/>
                </a:solidFill>
                <a:latin typeface="Tw Cen MT" panose="020B0602020104020603"/>
                <a:ea typeface="+mn-ea"/>
                <a:cs typeface="+mn-cs"/>
                <a:hlinkClick r:id="rId3"/>
              </a:rPr>
              <a:t/>
            </a:r>
            <a:br>
              <a:rPr lang="nl-NL" sz="1100" kern="1200" cap="all" dirty="0">
                <a:solidFill>
                  <a:prstClr val="black"/>
                </a:solidFill>
                <a:latin typeface="Tw Cen MT" panose="020B0602020104020603"/>
                <a:ea typeface="+mn-ea"/>
                <a:cs typeface="+mn-cs"/>
                <a:hlinkClick r:id="rId3"/>
              </a:rPr>
            </a:br>
            <a:r>
              <a:rPr lang="nl-NL" sz="1100" kern="1200" cap="all" dirty="0">
                <a:solidFill>
                  <a:prstClr val="black"/>
                </a:solidFill>
                <a:latin typeface="Tw Cen MT" panose="020B0602020104020603"/>
                <a:ea typeface="+mn-ea"/>
                <a:cs typeface="+mn-cs"/>
                <a:hlinkClick r:id="rId3"/>
              </a:rPr>
              <a:t/>
            </a:r>
            <a:br>
              <a:rPr lang="nl-NL" sz="1100" kern="1200" cap="all" dirty="0">
                <a:solidFill>
                  <a:prstClr val="black"/>
                </a:solidFill>
                <a:latin typeface="Tw Cen MT" panose="020B0602020104020603"/>
                <a:ea typeface="+mn-ea"/>
                <a:cs typeface="+mn-cs"/>
                <a:hlinkClick r:id="rId3"/>
              </a:rPr>
            </a:br>
            <a:r>
              <a:rPr lang="nl-NL" sz="1100" kern="1200" cap="all" dirty="0">
                <a:solidFill>
                  <a:prstClr val="black"/>
                </a:solidFill>
                <a:latin typeface="Tw Cen MT" panose="020B0602020104020603"/>
                <a:ea typeface="+mn-ea"/>
                <a:cs typeface="+mn-cs"/>
                <a:hlinkClick r:id="rId4"/>
              </a:rPr>
              <a:t>https://www.youtube.com/watch?v=ecUq2TD0blE</a:t>
            </a:r>
            <a:r>
              <a:rPr lang="nl-NL" sz="1100" kern="1200" cap="all" dirty="0">
                <a:solidFill>
                  <a:prstClr val="black"/>
                </a:solidFill>
                <a:latin typeface="Tw Cen MT" panose="020B0602020104020603"/>
                <a:ea typeface="+mn-ea"/>
                <a:cs typeface="+mn-cs"/>
              </a:rPr>
              <a:t/>
            </a:r>
            <a:br>
              <a:rPr lang="nl-NL" sz="1100" kern="1200" cap="all" dirty="0">
                <a:solidFill>
                  <a:prstClr val="black"/>
                </a:solidFill>
                <a:latin typeface="Tw Cen MT" panose="020B0602020104020603"/>
                <a:ea typeface="+mn-ea"/>
                <a:cs typeface="+mn-cs"/>
              </a:rPr>
            </a:br>
            <a:r>
              <a:rPr kumimoji="0" lang="nl-NL" sz="1100" b="0" i="0" u="none" strike="noStrike" kern="1200" cap="all" spc="0" normalizeH="0" baseline="0" noProof="0" dirty="0">
                <a:ln>
                  <a:noFill/>
                </a:ln>
                <a:solidFill>
                  <a:prstClr val="black"/>
                </a:solidFill>
                <a:effectLst/>
                <a:uLnTx/>
                <a:uFillTx/>
                <a:latin typeface="Tw Cen MT" panose="020B0602020104020603"/>
                <a:ea typeface="+mn-ea"/>
                <a:cs typeface="+mn-cs"/>
              </a:rPr>
              <a:t/>
            </a:r>
            <a:br>
              <a:rPr kumimoji="0" lang="nl-NL" sz="1100" b="0" i="0" u="none" strike="noStrike" kern="1200" cap="all" spc="0" normalizeH="0" baseline="0" noProof="0" dirty="0">
                <a:ln>
                  <a:noFill/>
                </a:ln>
                <a:solidFill>
                  <a:prstClr val="black"/>
                </a:solidFill>
                <a:effectLst/>
                <a:uLnTx/>
                <a:uFillTx/>
                <a:latin typeface="Tw Cen MT" panose="020B0602020104020603"/>
                <a:ea typeface="+mn-ea"/>
                <a:cs typeface="+mn-cs"/>
              </a:rPr>
            </a:br>
            <a:endParaRPr lang="nl-NL" dirty="0"/>
          </a:p>
        </p:txBody>
      </p:sp>
      <p:sp>
        <p:nvSpPr>
          <p:cNvPr id="5" name="Tijdelijke aanduiding voor inhoud 4"/>
          <p:cNvSpPr>
            <a:spLocks noGrp="1"/>
          </p:cNvSpPr>
          <p:nvPr>
            <p:ph sz="quarter" idx="13"/>
          </p:nvPr>
        </p:nvSpPr>
        <p:spPr>
          <a:xfrm>
            <a:off x="3771274" y="4279019"/>
            <a:ext cx="10363826" cy="3794717"/>
          </a:xfrm>
        </p:spPr>
        <p:txBody>
          <a:bodyPr>
            <a:normAutofit fontScale="85000" lnSpcReduction="20000"/>
          </a:bodyPr>
          <a:lstStyle/>
          <a:p>
            <a:endParaRPr lang="nl-NL" dirty="0"/>
          </a:p>
          <a:p>
            <a:endParaRPr lang="nl-NL" dirty="0"/>
          </a:p>
          <a:p>
            <a:endParaRPr lang="nl-NL" dirty="0"/>
          </a:p>
          <a:p>
            <a:endParaRPr lang="nl-NL" dirty="0"/>
          </a:p>
          <a:p>
            <a:endParaRPr lang="nl-NL" dirty="0"/>
          </a:p>
          <a:p>
            <a:pPr lvl="7"/>
            <a:endParaRPr lang="nl-NL" dirty="0">
              <a:hlinkClick r:id="rId5"/>
            </a:endParaRPr>
          </a:p>
          <a:p>
            <a:pPr lvl="7"/>
            <a:endParaRPr lang="nl-NL" dirty="0">
              <a:hlinkClick r:id="rId5"/>
            </a:endParaRPr>
          </a:p>
          <a:p>
            <a:pPr lvl="7"/>
            <a:endParaRPr lang="nl-NL" dirty="0">
              <a:hlinkClick r:id="rId5"/>
            </a:endParaRPr>
          </a:p>
          <a:p>
            <a:pPr lvl="7"/>
            <a:endParaRPr lang="nl-NL" dirty="0">
              <a:hlinkClick r:id="rId5"/>
            </a:endParaRPr>
          </a:p>
          <a:p>
            <a:pPr lvl="7"/>
            <a:endParaRPr lang="nl-NL" dirty="0">
              <a:hlinkClick r:id="rId5"/>
            </a:endParaRPr>
          </a:p>
          <a:p>
            <a:pPr lvl="7"/>
            <a:r>
              <a:rPr lang="nl-NL" dirty="0">
                <a:hlinkClick r:id="rId3"/>
              </a:rPr>
              <a:t>http://www.schooltv.nl/video/de-spijsvertering-de-weg-die-het-voedsel-in-het-lichaam-aflegt-van-mond-tot-einddarm/</a:t>
            </a:r>
            <a:endParaRPr lang="nl-NL" dirty="0"/>
          </a:p>
          <a:p>
            <a:pPr lvl="7"/>
            <a:endParaRPr lang="nl-NL" dirty="0"/>
          </a:p>
        </p:txBody>
      </p:sp>
      <p:pic>
        <p:nvPicPr>
          <p:cNvPr id="6" name="Afbeelding 5"/>
          <p:cNvPicPr>
            <a:picLocks noChangeAspect="1"/>
          </p:cNvPicPr>
          <p:nvPr/>
        </p:nvPicPr>
        <p:blipFill>
          <a:blip r:embed="rId6"/>
          <a:stretch>
            <a:fillRect/>
          </a:stretch>
        </p:blipFill>
        <p:spPr>
          <a:xfrm>
            <a:off x="435935" y="1"/>
            <a:ext cx="5355265" cy="6751674"/>
          </a:xfrm>
          <a:prstGeom prst="rect">
            <a:avLst/>
          </a:prstGeom>
        </p:spPr>
      </p:pic>
    </p:spTree>
    <p:extLst>
      <p:ext uri="{BB962C8B-B14F-4D97-AF65-F5344CB8AC3E}">
        <p14:creationId xmlns:p14="http://schemas.microsoft.com/office/powerpoint/2010/main" val="838535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Spijsverteringssysteem 1</a:t>
            </a:r>
          </a:p>
        </p:txBody>
      </p:sp>
      <p:sp>
        <p:nvSpPr>
          <p:cNvPr id="3" name="Tijdelijke aanduiding voor inhoud 2"/>
          <p:cNvSpPr>
            <a:spLocks noGrp="1"/>
          </p:cNvSpPr>
          <p:nvPr>
            <p:ph sz="quarter" idx="13"/>
          </p:nvPr>
        </p:nvSpPr>
        <p:spPr>
          <a:xfrm>
            <a:off x="539963" y="1863885"/>
            <a:ext cx="11485259" cy="4772046"/>
          </a:xfrm>
        </p:spPr>
        <p:txBody>
          <a:bodyPr vert="horz" lIns="91440" tIns="45720" rIns="91440" bIns="45720" rtlCol="0" anchor="t">
            <a:normAutofit lnSpcReduction="10000"/>
          </a:bodyPr>
          <a:lstStyle/>
          <a:p>
            <a:pPr marL="0" indent="0">
              <a:buNone/>
            </a:pPr>
            <a:r>
              <a:rPr lang="nl-NL" sz="2400" dirty="0"/>
              <a:t>Spijsverteringsstelsel zorgt ervoor dat voedingsstoffen uit voedsel wordt gehaald</a:t>
            </a:r>
          </a:p>
          <a:p>
            <a:r>
              <a:rPr lang="nl-NL" sz="2400" b="1" dirty="0">
                <a:solidFill>
                  <a:srgbClr val="FF0000"/>
                </a:solidFill>
              </a:rPr>
              <a:t>Mond</a:t>
            </a:r>
            <a:r>
              <a:rPr lang="nl-NL" sz="2400" dirty="0"/>
              <a:t> – Kauwen maak het voedsel kleiner. speeksel uit de speekselklieren maakt het voedsel zachter. Huig sluit de neusholte af. Luchtpijp sluit automatisch.</a:t>
            </a:r>
          </a:p>
          <a:p>
            <a:r>
              <a:rPr lang="nl-NL" sz="2400" b="1" dirty="0">
                <a:solidFill>
                  <a:srgbClr val="FF0000"/>
                </a:solidFill>
              </a:rPr>
              <a:t>Maag</a:t>
            </a:r>
            <a:r>
              <a:rPr lang="nl-NL" sz="2400" dirty="0"/>
              <a:t> – via slokdarm komt voedsel in maag. Door peristaltiek wordt voedsel fijner. In maagsap zitten zuren die voedsel bewerken, waardoor voedingsstoffen er gemakkelijker uitgehaald worden</a:t>
            </a:r>
          </a:p>
          <a:p>
            <a:r>
              <a:rPr lang="nl-NL" sz="2400" b="1" dirty="0">
                <a:solidFill>
                  <a:srgbClr val="FF0000"/>
                </a:solidFill>
              </a:rPr>
              <a:t>Darmen</a:t>
            </a:r>
            <a:r>
              <a:rPr lang="nl-NL" sz="2400" dirty="0"/>
              <a:t> – verder vervoer voedsel. Door darmwand heen veel verbinding met bloed- en lymfevaten voor uitwisselen voedingsstoffen</a:t>
            </a:r>
          </a:p>
          <a:p>
            <a:endParaRPr lang="nl-NL" dirty="0"/>
          </a:p>
        </p:txBody>
      </p:sp>
    </p:spTree>
    <p:extLst>
      <p:ext uri="{BB962C8B-B14F-4D97-AF65-F5344CB8AC3E}">
        <p14:creationId xmlns:p14="http://schemas.microsoft.com/office/powerpoint/2010/main" val="1664628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Spijsverteringssysteem 2</a:t>
            </a:r>
          </a:p>
        </p:txBody>
      </p:sp>
      <p:sp>
        <p:nvSpPr>
          <p:cNvPr id="3" name="Tijdelijke aanduiding voor inhoud 2"/>
          <p:cNvSpPr>
            <a:spLocks noGrp="1"/>
          </p:cNvSpPr>
          <p:nvPr>
            <p:ph sz="quarter" idx="13"/>
          </p:nvPr>
        </p:nvSpPr>
        <p:spPr>
          <a:xfrm>
            <a:off x="403761" y="2367092"/>
            <a:ext cx="11459687" cy="4199963"/>
          </a:xfrm>
        </p:spPr>
        <p:txBody>
          <a:bodyPr>
            <a:normAutofit/>
          </a:bodyPr>
          <a:lstStyle/>
          <a:p>
            <a:r>
              <a:rPr lang="nl-NL" sz="2400" b="1" dirty="0">
                <a:solidFill>
                  <a:srgbClr val="FF0000"/>
                </a:solidFill>
              </a:rPr>
              <a:t>Twaalfvingerige darm: </a:t>
            </a:r>
            <a:r>
              <a:rPr lang="nl-NL" sz="2400" dirty="0"/>
              <a:t>(duodenum) heeft uitwisseling met de lever en alvleesklier. Regelt hoeveelheid voedsel die van de maag naar darmstelsel mag komen</a:t>
            </a:r>
            <a:endParaRPr lang="nl-NL" sz="2400" b="1" dirty="0">
              <a:solidFill>
                <a:srgbClr val="FF0000"/>
              </a:solidFill>
            </a:endParaRPr>
          </a:p>
          <a:p>
            <a:r>
              <a:rPr lang="nl-NL" sz="2400" b="1" dirty="0">
                <a:solidFill>
                  <a:srgbClr val="FF0000"/>
                </a:solidFill>
              </a:rPr>
              <a:t>Dunne darm</a:t>
            </a:r>
            <a:r>
              <a:rPr lang="nl-NL" sz="2400" dirty="0">
                <a:solidFill>
                  <a:srgbClr val="FF0000"/>
                </a:solidFill>
              </a:rPr>
              <a:t>: </a:t>
            </a:r>
            <a:r>
              <a:rPr lang="nl-NL" sz="2400" dirty="0"/>
              <a:t>± 6 meter lang voor contact darmwand met alle bloed- en lymfeklieren. </a:t>
            </a:r>
          </a:p>
          <a:p>
            <a:r>
              <a:rPr lang="nl-NL" sz="2400" b="1" dirty="0">
                <a:solidFill>
                  <a:srgbClr val="FF0000"/>
                </a:solidFill>
              </a:rPr>
              <a:t>Dikke darm: </a:t>
            </a:r>
            <a:r>
              <a:rPr lang="nl-NL" sz="2400" dirty="0"/>
              <a:t>1,5 meter lang. Onverteerbare delen van het voedsel worden hier verder afgebroken (rottingsproces). Via endeldarm verlaat ontlasting het lichaam</a:t>
            </a:r>
          </a:p>
        </p:txBody>
      </p:sp>
    </p:spTree>
    <p:extLst>
      <p:ext uri="{BB962C8B-B14F-4D97-AF65-F5344CB8AC3E}">
        <p14:creationId xmlns:p14="http://schemas.microsoft.com/office/powerpoint/2010/main" val="2400334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3775" y="195943"/>
            <a:ext cx="10364451" cy="1567543"/>
          </a:xfrm>
        </p:spPr>
        <p:txBody>
          <a:bodyPr/>
          <a:lstStyle/>
          <a:p>
            <a:r>
              <a:rPr lang="nl-NL" dirty="0"/>
              <a:t>Lever en alvleesklier</a:t>
            </a:r>
          </a:p>
        </p:txBody>
      </p:sp>
      <p:sp>
        <p:nvSpPr>
          <p:cNvPr id="3" name="Tijdelijke aanduiding voor inhoud 2"/>
          <p:cNvSpPr>
            <a:spLocks noGrp="1"/>
          </p:cNvSpPr>
          <p:nvPr>
            <p:ph sz="quarter" idx="13"/>
          </p:nvPr>
        </p:nvSpPr>
        <p:spPr>
          <a:xfrm>
            <a:off x="653143" y="1541417"/>
            <a:ext cx="11222182" cy="4930635"/>
          </a:xfrm>
        </p:spPr>
        <p:txBody>
          <a:bodyPr>
            <a:noAutofit/>
          </a:bodyPr>
          <a:lstStyle/>
          <a:p>
            <a:r>
              <a:rPr lang="nl-NL" sz="2400" b="1" dirty="0">
                <a:solidFill>
                  <a:srgbClr val="FF0000"/>
                </a:solidFill>
              </a:rPr>
              <a:t>Lever</a:t>
            </a:r>
            <a:r>
              <a:rPr lang="nl-NL" sz="2400" dirty="0"/>
              <a:t>:= chemische fabriek. bloedrijk orgaan aan begin spijsvertering. </a:t>
            </a:r>
          </a:p>
          <a:p>
            <a:pPr marL="457200" indent="-457200">
              <a:buAutoNum type="arabicPeriod"/>
            </a:pPr>
            <a:r>
              <a:rPr lang="nl-NL" sz="2400" dirty="0"/>
              <a:t>Eiwitten, vetten en koolhydraten uit voedsel wordt omgezet in bruikbare stoffen. </a:t>
            </a:r>
          </a:p>
          <a:p>
            <a:pPr marL="457200" indent="-457200">
              <a:buAutoNum type="arabicPeriod"/>
            </a:pPr>
            <a:r>
              <a:rPr lang="nl-NL" sz="2400" dirty="0"/>
              <a:t>Lever ontgift verder lichaam van giftige stoffen uit bijvoorbeeld medicijnen of overmatig alcoholgebruik. </a:t>
            </a:r>
          </a:p>
          <a:p>
            <a:r>
              <a:rPr lang="nl-NL" sz="2400" b="1" dirty="0">
                <a:solidFill>
                  <a:srgbClr val="FF0000"/>
                </a:solidFill>
              </a:rPr>
              <a:t>Alvleesklier</a:t>
            </a:r>
            <a:r>
              <a:rPr lang="nl-NL" sz="2400" dirty="0"/>
              <a:t>: (pancreas) produceert alvleesklier sap wat via twaalfvingerige darm wordt toegevoegd aan spijsvertering. = een hormoonklier. Verder productie van insuline en glucagon (komt terug in latere les)</a:t>
            </a:r>
          </a:p>
        </p:txBody>
      </p:sp>
    </p:spTree>
    <p:extLst>
      <p:ext uri="{BB962C8B-B14F-4D97-AF65-F5344CB8AC3E}">
        <p14:creationId xmlns:p14="http://schemas.microsoft.com/office/powerpoint/2010/main" val="370727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sz="quarter" idx="13"/>
          </p:nvPr>
        </p:nvSpPr>
        <p:spPr/>
        <p:txBody>
          <a:bodyPr>
            <a:normAutofit/>
          </a:bodyPr>
          <a:lstStyle/>
          <a:p>
            <a:r>
              <a:rPr lang="nl-NL" sz="2400" dirty="0"/>
              <a:t>Schrijf op wat je bij je ontbijt hebt gegeten en gedronken.</a:t>
            </a:r>
          </a:p>
          <a:p>
            <a:r>
              <a:rPr lang="nl-NL" sz="2400" dirty="0"/>
              <a:t>Vergelijk dat met je buurvrouw/ -man. Wat jullie valt op? </a:t>
            </a:r>
          </a:p>
          <a:p>
            <a:r>
              <a:rPr lang="nl-NL" sz="2400" dirty="0"/>
              <a:t>In welk deel van het spijsverteringssysteem bevindt je ontbijt zich op dit moment denk je? </a:t>
            </a:r>
          </a:p>
        </p:txBody>
      </p:sp>
    </p:spTree>
    <p:extLst>
      <p:ext uri="{BB962C8B-B14F-4D97-AF65-F5344CB8AC3E}">
        <p14:creationId xmlns:p14="http://schemas.microsoft.com/office/powerpoint/2010/main" val="3374709483"/>
      </p:ext>
    </p:extLst>
  </p:cSld>
  <p:clrMapOvr>
    <a:masterClrMapping/>
  </p:clrMapOvr>
</p:sld>
</file>

<file path=ppt/theme/theme1.xml><?xml version="1.0" encoding="utf-8"?>
<a:theme xmlns:a="http://schemas.openxmlformats.org/drawingml/2006/main" name="Druppel">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TM04033925[[fn=Druppel]]</Template>
  <TotalTime>1386</TotalTime>
  <Words>1245</Words>
  <Application>Microsoft Office PowerPoint</Application>
  <PresentationFormat>Breedbeeld</PresentationFormat>
  <Paragraphs>130</Paragraphs>
  <Slides>11</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Tw Cen MT</vt:lpstr>
      <vt:lpstr>Wingdings</vt:lpstr>
      <vt:lpstr>Druppel</vt:lpstr>
      <vt:lpstr>Anatomie en Fysiologie</vt:lpstr>
      <vt:lpstr>Terugblik vorige les</vt:lpstr>
      <vt:lpstr>Ademhalingsstelsel</vt:lpstr>
      <vt:lpstr>Longen</vt:lpstr>
      <vt:lpstr>  https://www.youtube.com/watch?v=ecUq2TD0blE  </vt:lpstr>
      <vt:lpstr>Spijsverteringssysteem 1</vt:lpstr>
      <vt:lpstr>Spijsverteringssysteem 2</vt:lpstr>
      <vt:lpstr>Lever en alvleesklier</vt:lpstr>
      <vt:lpstr>Opdracht</vt:lpstr>
      <vt:lpstr>Kahoot Anatomie/ fysiologie</vt:lpstr>
      <vt:lpstr>Vooruitblik volgende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dc:title>
  <dc:creator>Anne Westera</dc:creator>
  <cp:lastModifiedBy>Ilse Mellema - Peper</cp:lastModifiedBy>
  <cp:revision>189</cp:revision>
  <dcterms:created xsi:type="dcterms:W3CDTF">2016-09-12T14:01:33Z</dcterms:created>
  <dcterms:modified xsi:type="dcterms:W3CDTF">2019-01-19T16:20:47Z</dcterms:modified>
</cp:coreProperties>
</file>